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tags/tag9.xml" ContentType="application/vnd.openxmlformats-officedocument.presentationml.tags+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notesSlides/notesSlide39.xml" ContentType="application/vnd.openxmlformats-officedocument.presentationml.notesSlide+xml"/>
  <Override PartName="/ppt/tags/tag13.xml" ContentType="application/vnd.openxmlformats-officedocument.presentationml.tags+xml"/>
  <Override PartName="/ppt/notesSlides/notesSlide40.xml" ContentType="application/vnd.openxmlformats-officedocument.presentationml.notesSlide+xml"/>
  <Override PartName="/ppt/tags/tag14.xml" ContentType="application/vnd.openxmlformats-officedocument.presentationml.tags+xml"/>
  <Override PartName="/ppt/notesSlides/notesSlide41.xml" ContentType="application/vnd.openxmlformats-officedocument.presentationml.notesSlide+xml"/>
  <Override PartName="/ppt/tags/tag15.xml" ContentType="application/vnd.openxmlformats-officedocument.presentationml.tags+xml"/>
  <Override PartName="/ppt/notesSlides/notesSlide42.xml" ContentType="application/vnd.openxmlformats-officedocument.presentationml.notesSlide+xml"/>
  <Override PartName="/ppt/tags/tag16.xml" ContentType="application/vnd.openxmlformats-officedocument.presentationml.tags+xml"/>
  <Override PartName="/ppt/notesSlides/notesSlide43.xml" ContentType="application/vnd.openxmlformats-officedocument.presentationml.notesSlide+xml"/>
  <Override PartName="/ppt/tags/tag17.xml" ContentType="application/vnd.openxmlformats-officedocument.presentationml.tags+xml"/>
  <Override PartName="/ppt/notesSlides/notesSlide44.xml" ContentType="application/vnd.openxmlformats-officedocument.presentationml.notesSlide+xml"/>
  <Override PartName="/ppt/tags/tag18.xml" ContentType="application/vnd.openxmlformats-officedocument.presentationml.tags+xml"/>
  <Override PartName="/ppt/notesSlides/notesSlide45.xml" ContentType="application/vnd.openxmlformats-officedocument.presentationml.notesSlide+xml"/>
  <Override PartName="/ppt/tags/tag19.xml" ContentType="application/vnd.openxmlformats-officedocument.presentationml.tags+xml"/>
  <Override PartName="/ppt/notesSlides/notesSlide46.xml" ContentType="application/vnd.openxmlformats-officedocument.presentationml.notesSlide+xml"/>
  <Override PartName="/ppt/tags/tag20.xml" ContentType="application/vnd.openxmlformats-officedocument.presentationml.tags+xml"/>
  <Override PartName="/ppt/notesSlides/notesSlide47.xml" ContentType="application/vnd.openxmlformats-officedocument.presentationml.notesSlide+xml"/>
  <Override PartName="/ppt/tags/tag21.xml" ContentType="application/vnd.openxmlformats-officedocument.presentationml.tags+xml"/>
  <Override PartName="/ppt/notesSlides/notesSlide48.xml" ContentType="application/vnd.openxmlformats-officedocument.presentationml.notesSlide+xml"/>
  <Override PartName="/ppt/tags/tag22.xml" ContentType="application/vnd.openxmlformats-officedocument.presentationml.tags+xml"/>
  <Override PartName="/ppt/notesSlides/notesSlide49.xml" ContentType="application/vnd.openxmlformats-officedocument.presentationml.notesSlide+xml"/>
  <Override PartName="/ppt/tags/tag23.xml" ContentType="application/vnd.openxmlformats-officedocument.presentationml.tags+xml"/>
  <Override PartName="/ppt/notesSlides/notesSlide50.xml" ContentType="application/vnd.openxmlformats-officedocument.presentationml.notesSlide+xml"/>
  <Override PartName="/ppt/tags/tag24.xml" ContentType="application/vnd.openxmlformats-officedocument.presentationml.tags+xml"/>
  <Override PartName="/ppt/notesSlides/notesSlide51.xml" ContentType="application/vnd.openxmlformats-officedocument.presentationml.notesSlide+xml"/>
  <Override PartName="/ppt/tags/tag25.xml" ContentType="application/vnd.openxmlformats-officedocument.presentationml.tags+xml"/>
  <Override PartName="/ppt/notesSlides/notesSlide52.xml" ContentType="application/vnd.openxmlformats-officedocument.presentationml.notesSlide+xml"/>
  <Override PartName="/ppt/tags/tag26.xml" ContentType="application/vnd.openxmlformats-officedocument.presentationml.tags+xml"/>
  <Override PartName="/ppt/notesSlides/notesSlide53.xml" ContentType="application/vnd.openxmlformats-officedocument.presentationml.notesSlide+xml"/>
  <Override PartName="/ppt/tags/tag27.xml" ContentType="application/vnd.openxmlformats-officedocument.presentationml.tags+xml"/>
  <Override PartName="/ppt/notesSlides/notesSlide54.xml" ContentType="application/vnd.openxmlformats-officedocument.presentationml.notesSlide+xml"/>
  <Override PartName="/ppt/tags/tag28.xml" ContentType="application/vnd.openxmlformats-officedocument.presentationml.tags+xml"/>
  <Override PartName="/ppt/notesSlides/notesSlide55.xml" ContentType="application/vnd.openxmlformats-officedocument.presentationml.notesSlide+xml"/>
  <Override PartName="/ppt/tags/tag29.xml" ContentType="application/vnd.openxmlformats-officedocument.presentationml.tags+xml"/>
  <Override PartName="/ppt/notesSlides/notesSlide56.xml" ContentType="application/vnd.openxmlformats-officedocument.presentationml.notesSlide+xml"/>
  <Override PartName="/ppt/tags/tag30.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3358" r:id="rId3"/>
    <p:sldId id="8492" r:id="rId4"/>
    <p:sldId id="8437" r:id="rId5"/>
    <p:sldId id="8446" r:id="rId6"/>
    <p:sldId id="8439" r:id="rId7"/>
    <p:sldId id="8508" r:id="rId8"/>
    <p:sldId id="8494" r:id="rId9"/>
    <p:sldId id="8495" r:id="rId10"/>
    <p:sldId id="8509" r:id="rId11"/>
    <p:sldId id="8496" r:id="rId12"/>
    <p:sldId id="8447" r:id="rId13"/>
    <p:sldId id="8448" r:id="rId14"/>
    <p:sldId id="8441" r:id="rId15"/>
    <p:sldId id="8493" r:id="rId16"/>
    <p:sldId id="8436" r:id="rId17"/>
    <p:sldId id="8442" r:id="rId18"/>
    <p:sldId id="8498" r:id="rId19"/>
    <p:sldId id="8443" r:id="rId20"/>
    <p:sldId id="8449" r:id="rId21"/>
    <p:sldId id="8444" r:id="rId22"/>
    <p:sldId id="8445" r:id="rId23"/>
    <p:sldId id="8500" r:id="rId24"/>
    <p:sldId id="8450" r:id="rId25"/>
    <p:sldId id="8504" r:id="rId26"/>
    <p:sldId id="8451" r:id="rId27"/>
    <p:sldId id="8452" r:id="rId28"/>
    <p:sldId id="8453" r:id="rId29"/>
    <p:sldId id="8506" r:id="rId30"/>
    <p:sldId id="8507" r:id="rId31"/>
    <p:sldId id="8422" r:id="rId32"/>
    <p:sldId id="8501" r:id="rId33"/>
    <p:sldId id="8502" r:id="rId34"/>
    <p:sldId id="8503" r:id="rId35"/>
    <p:sldId id="8423" r:id="rId36"/>
    <p:sldId id="8481" r:id="rId37"/>
    <p:sldId id="8425" r:id="rId38"/>
    <p:sldId id="8427" r:id="rId39"/>
    <p:sldId id="8456" r:id="rId40"/>
    <p:sldId id="8428" r:id="rId41"/>
    <p:sldId id="8512" r:id="rId42"/>
    <p:sldId id="8430" r:id="rId43"/>
    <p:sldId id="8431" r:id="rId44"/>
    <p:sldId id="8432" r:id="rId45"/>
    <p:sldId id="8457" r:id="rId46"/>
    <p:sldId id="8458" r:id="rId47"/>
    <p:sldId id="8459" r:id="rId48"/>
    <p:sldId id="8435" r:id="rId49"/>
    <p:sldId id="8513" r:id="rId50"/>
    <p:sldId id="8461" r:id="rId51"/>
    <p:sldId id="8462" r:id="rId52"/>
    <p:sldId id="8463" r:id="rId53"/>
    <p:sldId id="8514" r:id="rId54"/>
    <p:sldId id="8515" r:id="rId55"/>
    <p:sldId id="8516" r:id="rId56"/>
    <p:sldId id="8517" r:id="rId57"/>
    <p:sldId id="8518" r:id="rId58"/>
    <p:sldId id="8464" r:id="rId59"/>
    <p:sldId id="8465" r:id="rId60"/>
    <p:sldId id="8519" r:id="rId61"/>
    <p:sldId id="8469" r:id="rId62"/>
    <p:sldId id="8471" r:id="rId63"/>
    <p:sldId id="8472" r:id="rId64"/>
    <p:sldId id="8473" r:id="rId65"/>
    <p:sldId id="8475" r:id="rId66"/>
    <p:sldId id="8476" r:id="rId67"/>
    <p:sldId id="8454" r:id="rId68"/>
    <p:sldId id="8520" r:id="rId69"/>
    <p:sldId id="8522" r:id="rId70"/>
    <p:sldId id="8528" r:id="rId71"/>
    <p:sldId id="8523" r:id="rId72"/>
    <p:sldId id="8479" r:id="rId73"/>
    <p:sldId id="8420" r:id="rId74"/>
    <p:sldId id="8482" r:id="rId75"/>
    <p:sldId id="8483" r:id="rId76"/>
    <p:sldId id="8485" r:id="rId77"/>
    <p:sldId id="8484" r:id="rId78"/>
    <p:sldId id="8486" r:id="rId79"/>
    <p:sldId id="8487" r:id="rId80"/>
    <p:sldId id="8488" r:id="rId81"/>
    <p:sldId id="8490" r:id="rId82"/>
    <p:sldId id="8489" r:id="rId83"/>
    <p:sldId id="8491" r:id="rId84"/>
    <p:sldId id="8521" r:id="rId85"/>
    <p:sldId id="8374" r:id="rId86"/>
    <p:sldId id="8524" r:id="rId87"/>
    <p:sldId id="8525" r:id="rId88"/>
    <p:sldId id="8526" r:id="rId89"/>
    <p:sldId id="8527" r:id="rId90"/>
    <p:sldId id="8433" r:id="rId91"/>
    <p:sldId id="8434" r:id="rId92"/>
    <p:sldId id="8399" r:id="rId93"/>
    <p:sldId id="8400" r:id="rId94"/>
    <p:sldId id="8362"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AAF8"/>
    <a:srgbClr val="0B64EB"/>
    <a:srgbClr val="050D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70772" autoAdjust="0"/>
  </p:normalViewPr>
  <p:slideViewPr>
    <p:cSldViewPr snapToGrid="0">
      <p:cViewPr varScale="1">
        <p:scale>
          <a:sx n="70" d="100"/>
          <a:sy n="70" d="100"/>
        </p:scale>
        <p:origin x="924"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35CC7-A760-421A-9299-F76E10C589C5}" type="datetimeFigureOut">
              <a:rPr lang="zh-CN" altLang="en-US" smtClean="0"/>
              <a:t>2020/6/17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0ADD2-368E-413B-B05B-B4FB3FE4CE04}" type="slidenum">
              <a:rPr lang="zh-CN" altLang="en-US" smtClean="0"/>
              <a:t>‹#›</a:t>
            </a:fld>
            <a:endParaRPr lang="zh-CN" altLang="en-US"/>
          </a:p>
        </p:txBody>
      </p:sp>
    </p:spTree>
    <p:extLst>
      <p:ext uri="{BB962C8B-B14F-4D97-AF65-F5344CB8AC3E}">
        <p14:creationId xmlns:p14="http://schemas.microsoft.com/office/powerpoint/2010/main" val="2714874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70ADD2-368E-413B-B05B-B4FB3FE4CE04}" type="slidenum">
              <a:rPr lang="zh-CN" altLang="en-US" smtClean="0"/>
              <a:t>1</a:t>
            </a:fld>
            <a:endParaRPr lang="zh-CN" altLang="en-US"/>
          </a:p>
        </p:txBody>
      </p:sp>
    </p:spTree>
    <p:extLst>
      <p:ext uri="{BB962C8B-B14F-4D97-AF65-F5344CB8AC3E}">
        <p14:creationId xmlns:p14="http://schemas.microsoft.com/office/powerpoint/2010/main" val="3357120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570ADD2-368E-413B-B05B-B4FB3FE4CE04}" type="slidenum">
              <a:rPr lang="zh-CN" altLang="en-US" smtClean="0"/>
              <a:t>13</a:t>
            </a:fld>
            <a:endParaRPr lang="zh-CN" altLang="en-US"/>
          </a:p>
        </p:txBody>
      </p:sp>
    </p:spTree>
    <p:extLst>
      <p:ext uri="{BB962C8B-B14F-4D97-AF65-F5344CB8AC3E}">
        <p14:creationId xmlns:p14="http://schemas.microsoft.com/office/powerpoint/2010/main" val="68086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70ADD2-368E-413B-B05B-B4FB3FE4CE04}" type="slidenum">
              <a:rPr lang="zh-CN" altLang="en-US" smtClean="0"/>
              <a:t>14</a:t>
            </a:fld>
            <a:endParaRPr lang="zh-CN" altLang="en-US"/>
          </a:p>
        </p:txBody>
      </p:sp>
    </p:spTree>
    <p:extLst>
      <p:ext uri="{BB962C8B-B14F-4D97-AF65-F5344CB8AC3E}">
        <p14:creationId xmlns:p14="http://schemas.microsoft.com/office/powerpoint/2010/main" val="152557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a:solidFill>
                  <a:schemeClr val="bg1"/>
                </a:solidFill>
              </a:rPr>
              <a:t>Kubernetes (K8s)  is an open-source system for automating deployment, scaling, and management of containerized applications.</a:t>
            </a:r>
          </a:p>
          <a:p>
            <a:pPr>
              <a:lnSpc>
                <a:spcPct val="150000"/>
              </a:lnSpc>
            </a:pPr>
            <a:endParaRPr lang="en-US" altLang="zh-CN" sz="1400" b="1">
              <a:solidFill>
                <a:schemeClr val="bg1"/>
              </a:solidFill>
              <a:latin typeface="微软雅黑" pitchFamily="34" charset="-122"/>
              <a:ea typeface="微软雅黑" pitchFamily="34" charset="-122"/>
            </a:endParaRPr>
          </a:p>
          <a:p>
            <a:pPr>
              <a:lnSpc>
                <a:spcPct val="150000"/>
              </a:lnSpc>
            </a:pPr>
            <a:r>
              <a:rPr lang="en-US" altLang="zh-CN" sz="1400" b="0">
                <a:solidFill>
                  <a:schemeClr val="bg1"/>
                </a:solidFill>
                <a:latin typeface="微软雅黑" pitchFamily="34" charset="-122"/>
                <a:ea typeface="微软雅黑" pitchFamily="34" charset="-122"/>
              </a:rPr>
              <a:t>Production-Grade Container Orchestration</a:t>
            </a:r>
          </a:p>
          <a:p>
            <a:pPr>
              <a:lnSpc>
                <a:spcPct val="150000"/>
              </a:lnSpc>
            </a:pPr>
            <a:r>
              <a:rPr lang="en-US" altLang="zh-CN" b="0">
                <a:solidFill>
                  <a:schemeClr val="bg1"/>
                </a:solidFill>
                <a:latin typeface="微软雅黑" pitchFamily="34" charset="-122"/>
                <a:ea typeface="微软雅黑" pitchFamily="34" charset="-122"/>
              </a:rPr>
              <a:t>Automated container deployment, scaling, and management</a:t>
            </a:r>
            <a:endParaRPr lang="zh-CN" altLang="en-US" b="0">
              <a:solidFill>
                <a:schemeClr val="bg1"/>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16</a:t>
            </a:fld>
            <a:endParaRPr lang="zh-CN" altLang="en-US"/>
          </a:p>
        </p:txBody>
      </p:sp>
    </p:spTree>
    <p:extLst>
      <p:ext uri="{BB962C8B-B14F-4D97-AF65-F5344CB8AC3E}">
        <p14:creationId xmlns:p14="http://schemas.microsoft.com/office/powerpoint/2010/main" val="154023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rPr>
              <a:t>容器是捆绑和运行应用程序的好方法。在生产环境中，您需要管理运行应用程序的容器并确保没有停机时间。例如，如果容器发生故障，则需要重新启动另一个容器。如果系统处理这种行为会不会更容易？</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400" dirty="0">
              <a:solidFill>
                <a:schemeClr val="bg1"/>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rPr>
              <a:t>这就是</a:t>
            </a:r>
            <a:r>
              <a:rPr lang="en-US" altLang="zh-CN" sz="1400" dirty="0">
                <a:solidFill>
                  <a:schemeClr val="bg1"/>
                </a:solidFill>
              </a:rPr>
              <a:t>Kubernetes</a:t>
            </a:r>
            <a:r>
              <a:rPr lang="zh-CN" altLang="en-US" sz="1400" dirty="0">
                <a:solidFill>
                  <a:schemeClr val="bg1"/>
                </a:solidFill>
              </a:rPr>
              <a:t>拯救的方式！</a:t>
            </a:r>
            <a:r>
              <a:rPr lang="en-US" altLang="zh-CN" sz="1400" dirty="0">
                <a:solidFill>
                  <a:schemeClr val="bg1"/>
                </a:solidFill>
              </a:rPr>
              <a:t>Kubernetes</a:t>
            </a:r>
            <a:r>
              <a:rPr lang="zh-CN" altLang="en-US" sz="1400" dirty="0">
                <a:solidFill>
                  <a:schemeClr val="bg1"/>
                </a:solidFill>
              </a:rPr>
              <a:t>为您提供了一个弹性运行分布式系统的框架。它负责您的扩展要求，故障转移，部署模式等。例如，</a:t>
            </a:r>
            <a:r>
              <a:rPr lang="en-US" altLang="zh-CN" sz="1400" dirty="0">
                <a:solidFill>
                  <a:schemeClr val="bg1"/>
                </a:solidFill>
              </a:rPr>
              <a:t>Kubernetes</a:t>
            </a:r>
            <a:r>
              <a:rPr lang="zh-CN" altLang="en-US" sz="1400" dirty="0">
                <a:solidFill>
                  <a:schemeClr val="bg1"/>
                </a:solidFill>
              </a:rPr>
              <a:t>可以轻松管理系统的</a:t>
            </a:r>
            <a:r>
              <a:rPr lang="en-US" altLang="zh-CN" sz="1400" dirty="0">
                <a:solidFill>
                  <a:schemeClr val="bg1"/>
                </a:solidFill>
              </a:rPr>
              <a:t>canary</a:t>
            </a:r>
            <a:r>
              <a:rPr lang="zh-CN" altLang="en-US" sz="1400" dirty="0">
                <a:solidFill>
                  <a:schemeClr val="bg1"/>
                </a:solidFill>
              </a:rPr>
              <a:t>部署。</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400" dirty="0">
              <a:solidFill>
                <a:schemeClr val="bg1"/>
              </a:solidFill>
            </a:endParaRPr>
          </a:p>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17</a:t>
            </a:fld>
            <a:endParaRPr lang="zh-CN" altLang="en-US"/>
          </a:p>
        </p:txBody>
      </p:sp>
    </p:spTree>
    <p:extLst>
      <p:ext uri="{BB962C8B-B14F-4D97-AF65-F5344CB8AC3E}">
        <p14:creationId xmlns:p14="http://schemas.microsoft.com/office/powerpoint/2010/main" val="3743775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19</a:t>
            </a:fld>
            <a:endParaRPr lang="zh-CN" altLang="en-US"/>
          </a:p>
        </p:txBody>
      </p:sp>
    </p:spTree>
    <p:extLst>
      <p:ext uri="{BB962C8B-B14F-4D97-AF65-F5344CB8AC3E}">
        <p14:creationId xmlns:p14="http://schemas.microsoft.com/office/powerpoint/2010/main" val="2553305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20</a:t>
            </a:fld>
            <a:endParaRPr lang="zh-CN" altLang="en-US"/>
          </a:p>
        </p:txBody>
      </p:sp>
    </p:spTree>
    <p:extLst>
      <p:ext uri="{BB962C8B-B14F-4D97-AF65-F5344CB8AC3E}">
        <p14:creationId xmlns:p14="http://schemas.microsoft.com/office/powerpoint/2010/main" val="1272465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Automatic bin packing</a:t>
            </a:r>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21</a:t>
            </a:fld>
            <a:endParaRPr lang="zh-CN" altLang="en-US"/>
          </a:p>
        </p:txBody>
      </p:sp>
    </p:spTree>
    <p:extLst>
      <p:ext uri="{BB962C8B-B14F-4D97-AF65-F5344CB8AC3E}">
        <p14:creationId xmlns:p14="http://schemas.microsoft.com/office/powerpoint/2010/main" val="2978016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Kubernetes</a:t>
            </a:r>
            <a:r>
              <a:rPr lang="zh-CN" altLang="en-US" dirty="0"/>
              <a:t>不是一个传统的，包罗万象的</a:t>
            </a:r>
            <a:r>
              <a:rPr lang="en-US" altLang="zh-CN" dirty="0"/>
              <a:t>PaaS</a:t>
            </a:r>
            <a:r>
              <a:rPr lang="zh-CN" altLang="en-US" dirty="0"/>
              <a:t>（平台即服务）系统。由于</a:t>
            </a:r>
            <a:r>
              <a:rPr lang="en-US" altLang="zh-CN" dirty="0"/>
              <a:t>Kubernetes</a:t>
            </a:r>
            <a:r>
              <a:rPr lang="zh-CN" altLang="en-US" dirty="0"/>
              <a:t>在容器级而非硬件级运行，因此它提供了</a:t>
            </a:r>
            <a:r>
              <a:rPr lang="en-US" altLang="zh-CN" dirty="0"/>
              <a:t>PaaS</a:t>
            </a:r>
            <a:r>
              <a:rPr lang="zh-CN" altLang="en-US" dirty="0"/>
              <a:t>产品常用的一些通用功能，例如部署，扩展，负载平衡，日志记录和监控。但是，</a:t>
            </a:r>
            <a:r>
              <a:rPr lang="en-US" altLang="zh-CN" dirty="0"/>
              <a:t>Kubernetes</a:t>
            </a:r>
            <a:r>
              <a:rPr lang="zh-CN" altLang="en-US" dirty="0"/>
              <a:t>不是单片，而且这些默认解决方案是可选的和可插拔的。</a:t>
            </a:r>
            <a:r>
              <a:rPr lang="en-US" altLang="zh-CN" dirty="0"/>
              <a:t>Kubernetes</a:t>
            </a:r>
            <a:r>
              <a:rPr lang="zh-CN" altLang="en-US" dirty="0"/>
              <a:t>提供了构建开发人员平台的构建块，但在重要的地方保留了用户选择和灵活性。</a:t>
            </a:r>
          </a:p>
          <a:p>
            <a:endParaRPr lang="zh-CN" altLang="en-US" dirty="0"/>
          </a:p>
          <a:p>
            <a:r>
              <a:rPr lang="en-US" altLang="zh-CN" dirty="0"/>
              <a:t>Kubernetes</a:t>
            </a:r>
            <a:r>
              <a:rPr lang="zh-CN" altLang="en-US" dirty="0"/>
              <a:t>：</a:t>
            </a:r>
          </a:p>
          <a:p>
            <a:endParaRPr lang="zh-CN" altLang="en-US" dirty="0"/>
          </a:p>
          <a:p>
            <a:r>
              <a:rPr lang="zh-CN" altLang="en-US" dirty="0"/>
              <a:t>不限制支持的应用程序类型。</a:t>
            </a:r>
            <a:r>
              <a:rPr lang="en-US" altLang="zh-CN" dirty="0"/>
              <a:t>Kubernetes</a:t>
            </a:r>
            <a:r>
              <a:rPr lang="zh-CN" altLang="en-US" dirty="0"/>
              <a:t>旨在支持各种各样的工作负载，包括无状态，有状态和数据处理工作负载。如果应用程序可以在容器中运行，那么它应该在</a:t>
            </a:r>
            <a:r>
              <a:rPr lang="en-US" altLang="zh-CN" dirty="0"/>
              <a:t>Kubernetes</a:t>
            </a:r>
            <a:r>
              <a:rPr lang="zh-CN" altLang="en-US" dirty="0"/>
              <a:t>上运行得很好。</a:t>
            </a:r>
          </a:p>
          <a:p>
            <a:r>
              <a:rPr lang="zh-CN" altLang="en-US" dirty="0"/>
              <a:t>不部署源代码并且不构建您的应用程序。持续集成，交付和部署（</a:t>
            </a:r>
            <a:r>
              <a:rPr lang="en-US" altLang="zh-CN" dirty="0"/>
              <a:t>CI / CD</a:t>
            </a:r>
            <a:r>
              <a:rPr lang="zh-CN" altLang="en-US" dirty="0"/>
              <a:t>）工作流程由组织文化和偏好以及技术要求决定。</a:t>
            </a:r>
          </a:p>
          <a:p>
            <a:r>
              <a:rPr lang="zh-CN" altLang="en-US" dirty="0"/>
              <a:t>不提供应用程序级服务，例如中间件（例如，消息总线），数据处理框架（例如，</a:t>
            </a:r>
            <a:r>
              <a:rPr lang="en-US" altLang="zh-CN" dirty="0"/>
              <a:t>Spark</a:t>
            </a:r>
            <a:r>
              <a:rPr lang="zh-CN" altLang="en-US" dirty="0"/>
              <a:t>），数据库（例如，</a:t>
            </a:r>
            <a:r>
              <a:rPr lang="en-US" altLang="zh-CN" dirty="0" err="1"/>
              <a:t>mysql</a:t>
            </a:r>
            <a:r>
              <a:rPr lang="zh-CN" altLang="en-US" dirty="0"/>
              <a:t>），高速缓存，也不提供集群存储系统（例如，</a:t>
            </a:r>
            <a:r>
              <a:rPr lang="en-US" altLang="zh-CN" dirty="0" err="1"/>
              <a:t>Ceph</a:t>
            </a:r>
            <a:r>
              <a:rPr lang="zh-CN" altLang="en-US" dirty="0"/>
              <a:t>）作为内置服务。这些组件可以在</a:t>
            </a:r>
            <a:r>
              <a:rPr lang="en-US" altLang="zh-CN" dirty="0"/>
              <a:t>Kubernetes</a:t>
            </a:r>
            <a:r>
              <a:rPr lang="zh-CN" altLang="en-US" dirty="0"/>
              <a:t>上运行，和</a:t>
            </a:r>
            <a:r>
              <a:rPr lang="en-US" altLang="zh-CN" dirty="0"/>
              <a:t>/</a:t>
            </a:r>
            <a:r>
              <a:rPr lang="zh-CN" altLang="en-US" dirty="0"/>
              <a:t>或可以通过便携式机制（例如</a:t>
            </a:r>
            <a:r>
              <a:rPr lang="en-US" altLang="zh-CN" dirty="0"/>
              <a:t>Open Service Broker</a:t>
            </a:r>
            <a:r>
              <a:rPr lang="zh-CN" altLang="en-US" dirty="0"/>
              <a:t>）在</a:t>
            </a:r>
            <a:r>
              <a:rPr lang="en-US" altLang="zh-CN" dirty="0"/>
              <a:t>Kubernetes</a:t>
            </a:r>
            <a:r>
              <a:rPr lang="zh-CN" altLang="en-US" dirty="0"/>
              <a:t>上运行的应用程序访问。</a:t>
            </a:r>
          </a:p>
          <a:p>
            <a:r>
              <a:rPr lang="zh-CN" altLang="en-US" dirty="0"/>
              <a:t>不指示记录，监视或警报解决方案。它提供了一些集成作为概念证明，以及收集和导出指标的机制。</a:t>
            </a:r>
          </a:p>
          <a:p>
            <a:r>
              <a:rPr lang="zh-CN" altLang="en-US" dirty="0"/>
              <a:t>不提供或授权配置语言</a:t>
            </a:r>
            <a:r>
              <a:rPr lang="en-US" altLang="zh-CN" dirty="0"/>
              <a:t>/</a:t>
            </a:r>
            <a:r>
              <a:rPr lang="zh-CN" altLang="en-US" dirty="0"/>
              <a:t>系统（例如，</a:t>
            </a:r>
            <a:r>
              <a:rPr lang="en-US" altLang="zh-CN" dirty="0" err="1"/>
              <a:t>jsonnet</a:t>
            </a:r>
            <a:r>
              <a:rPr lang="zh-CN" altLang="en-US" dirty="0"/>
              <a:t>）。它提供了一个声明性</a:t>
            </a:r>
            <a:r>
              <a:rPr lang="en-US" altLang="zh-CN" dirty="0"/>
              <a:t>API</a:t>
            </a:r>
            <a:r>
              <a:rPr lang="zh-CN" altLang="en-US" dirty="0"/>
              <a:t>，可以通过任意形式的声明性规范来实现。</a:t>
            </a:r>
          </a:p>
          <a:p>
            <a:r>
              <a:rPr lang="zh-CN" altLang="en-US" dirty="0"/>
              <a:t>不提供或采用任何全面的机器配置，维护，管理或自我修复系统。</a:t>
            </a:r>
          </a:p>
          <a:p>
            <a:r>
              <a:rPr lang="zh-CN" altLang="en-US" dirty="0"/>
              <a:t>此外，</a:t>
            </a:r>
            <a:r>
              <a:rPr lang="en-US" altLang="zh-CN" dirty="0"/>
              <a:t>Kubernetes</a:t>
            </a:r>
            <a:r>
              <a:rPr lang="zh-CN" altLang="en-US" dirty="0"/>
              <a:t>不仅仅是一个编排系统。事实上，它消除了编排的需要。业务流程的技术定义是执行已定义的工作流程：首先执行</a:t>
            </a:r>
            <a:r>
              <a:rPr lang="en-US" altLang="zh-CN" dirty="0"/>
              <a:t>A</a:t>
            </a:r>
            <a:r>
              <a:rPr lang="zh-CN" altLang="en-US" dirty="0"/>
              <a:t>，然后运行</a:t>
            </a:r>
            <a:r>
              <a:rPr lang="en-US" altLang="zh-CN" dirty="0"/>
              <a:t>B</a:t>
            </a:r>
            <a:r>
              <a:rPr lang="zh-CN" altLang="en-US" dirty="0"/>
              <a:t>，然后执行</a:t>
            </a:r>
            <a:r>
              <a:rPr lang="en-US" altLang="zh-CN" dirty="0"/>
              <a:t>C.</a:t>
            </a:r>
            <a:r>
              <a:rPr lang="zh-CN" altLang="en-US" dirty="0"/>
              <a:t>相反，</a:t>
            </a:r>
            <a:r>
              <a:rPr lang="en-US" altLang="zh-CN" dirty="0"/>
              <a:t>Kubernetes</a:t>
            </a:r>
            <a:r>
              <a:rPr lang="zh-CN" altLang="en-US" dirty="0"/>
              <a:t>由一组独立的，可组合的控制流程组成，这些流程不断地将当前状态驱动到所提供的所需状态。如何从</a:t>
            </a:r>
            <a:r>
              <a:rPr lang="en-US" altLang="zh-CN" dirty="0"/>
              <a:t>A</a:t>
            </a:r>
            <a:r>
              <a:rPr lang="zh-CN" altLang="en-US" dirty="0"/>
              <a:t>到</a:t>
            </a:r>
            <a:r>
              <a:rPr lang="en-US" altLang="zh-CN" dirty="0"/>
              <a:t>C</a:t>
            </a:r>
            <a:r>
              <a:rPr lang="zh-CN" altLang="en-US" dirty="0"/>
              <a:t>无关紧要。集中控制也不是必需的。这使得系统更易于使用，功能更强大，更强大，更具弹性，并且可扩展</a:t>
            </a:r>
          </a:p>
          <a:p>
            <a:r>
              <a:rPr lang="zh-CN" altLang="en-US" dirty="0"/>
              <a:t> </a:t>
            </a:r>
          </a:p>
        </p:txBody>
      </p:sp>
      <p:sp>
        <p:nvSpPr>
          <p:cNvPr id="4" name="灯片编号占位符 3"/>
          <p:cNvSpPr>
            <a:spLocks noGrp="1"/>
          </p:cNvSpPr>
          <p:nvPr>
            <p:ph type="sldNum" sz="quarter" idx="5"/>
          </p:nvPr>
        </p:nvSpPr>
        <p:spPr/>
        <p:txBody>
          <a:bodyPr/>
          <a:lstStyle/>
          <a:p>
            <a:fld id="{CABE7D9D-4D81-4043-A838-14A967DE079C}" type="slidenum">
              <a:rPr lang="zh-CN" altLang="en-US" smtClean="0"/>
              <a:t>22</a:t>
            </a:fld>
            <a:endParaRPr lang="zh-CN" altLang="en-US"/>
          </a:p>
        </p:txBody>
      </p:sp>
    </p:spTree>
    <p:extLst>
      <p:ext uri="{BB962C8B-B14F-4D97-AF65-F5344CB8AC3E}">
        <p14:creationId xmlns:p14="http://schemas.microsoft.com/office/powerpoint/2010/main" val="91541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24</a:t>
            </a:fld>
            <a:endParaRPr lang="zh-CN" altLang="en-US"/>
          </a:p>
        </p:txBody>
      </p:sp>
    </p:spTree>
    <p:extLst>
      <p:ext uri="{BB962C8B-B14F-4D97-AF65-F5344CB8AC3E}">
        <p14:creationId xmlns:p14="http://schemas.microsoft.com/office/powerpoint/2010/main" val="3815607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25</a:t>
            </a:fld>
            <a:endParaRPr lang="zh-CN" altLang="en-US"/>
          </a:p>
        </p:txBody>
      </p:sp>
    </p:spTree>
    <p:extLst>
      <p:ext uri="{BB962C8B-B14F-4D97-AF65-F5344CB8AC3E}">
        <p14:creationId xmlns:p14="http://schemas.microsoft.com/office/powerpoint/2010/main" val="72376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570ADD2-368E-413B-B05B-B4FB3FE4CE04}" type="slidenum">
              <a:rPr lang="zh-CN" altLang="en-US" smtClean="0"/>
              <a:t>4</a:t>
            </a:fld>
            <a:endParaRPr lang="zh-CN" altLang="en-US"/>
          </a:p>
        </p:txBody>
      </p:sp>
    </p:spTree>
    <p:extLst>
      <p:ext uri="{BB962C8B-B14F-4D97-AF65-F5344CB8AC3E}">
        <p14:creationId xmlns:p14="http://schemas.microsoft.com/office/powerpoint/2010/main" val="356238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26</a:t>
            </a:fld>
            <a:endParaRPr lang="zh-CN" altLang="en-US"/>
          </a:p>
        </p:txBody>
      </p:sp>
    </p:spTree>
    <p:extLst>
      <p:ext uri="{BB962C8B-B14F-4D97-AF65-F5344CB8AC3E}">
        <p14:creationId xmlns:p14="http://schemas.microsoft.com/office/powerpoint/2010/main" val="4101166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27</a:t>
            </a:fld>
            <a:endParaRPr lang="zh-CN" altLang="en-US"/>
          </a:p>
        </p:txBody>
      </p:sp>
    </p:spTree>
    <p:extLst>
      <p:ext uri="{BB962C8B-B14F-4D97-AF65-F5344CB8AC3E}">
        <p14:creationId xmlns:p14="http://schemas.microsoft.com/office/powerpoint/2010/main" val="255872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28</a:t>
            </a:fld>
            <a:endParaRPr lang="zh-CN" altLang="en-US"/>
          </a:p>
        </p:txBody>
      </p:sp>
    </p:spTree>
    <p:extLst>
      <p:ext uri="{BB962C8B-B14F-4D97-AF65-F5344CB8AC3E}">
        <p14:creationId xmlns:p14="http://schemas.microsoft.com/office/powerpoint/2010/main" val="3110345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29</a:t>
            </a:fld>
            <a:endParaRPr lang="zh-CN" altLang="en-US"/>
          </a:p>
        </p:txBody>
      </p:sp>
    </p:spTree>
    <p:extLst>
      <p:ext uri="{BB962C8B-B14F-4D97-AF65-F5344CB8AC3E}">
        <p14:creationId xmlns:p14="http://schemas.microsoft.com/office/powerpoint/2010/main" val="4060309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30</a:t>
            </a:fld>
            <a:endParaRPr lang="zh-CN" altLang="en-US"/>
          </a:p>
        </p:txBody>
      </p:sp>
    </p:spTree>
    <p:extLst>
      <p:ext uri="{BB962C8B-B14F-4D97-AF65-F5344CB8AC3E}">
        <p14:creationId xmlns:p14="http://schemas.microsoft.com/office/powerpoint/2010/main" val="3872987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a:solidFill>
                  <a:schemeClr val="bg1"/>
                </a:solidFill>
              </a:rPr>
              <a:t>Kubernetes (K8s)  is an open-source system for automating deployment, scaling, and management of containerized applications.</a:t>
            </a:r>
          </a:p>
          <a:p>
            <a:pPr>
              <a:lnSpc>
                <a:spcPct val="150000"/>
              </a:lnSpc>
            </a:pPr>
            <a:endParaRPr lang="en-US" altLang="zh-CN" sz="1400" b="1">
              <a:solidFill>
                <a:schemeClr val="bg1"/>
              </a:solidFill>
              <a:latin typeface="微软雅黑" pitchFamily="34" charset="-122"/>
              <a:ea typeface="微软雅黑" pitchFamily="34" charset="-122"/>
            </a:endParaRPr>
          </a:p>
          <a:p>
            <a:pPr>
              <a:lnSpc>
                <a:spcPct val="150000"/>
              </a:lnSpc>
            </a:pPr>
            <a:r>
              <a:rPr lang="en-US" altLang="zh-CN" sz="1400" b="0">
                <a:solidFill>
                  <a:schemeClr val="bg1"/>
                </a:solidFill>
                <a:latin typeface="微软雅黑" pitchFamily="34" charset="-122"/>
                <a:ea typeface="微软雅黑" pitchFamily="34" charset="-122"/>
              </a:rPr>
              <a:t>Production-Grade Container Orchestration</a:t>
            </a:r>
          </a:p>
          <a:p>
            <a:pPr>
              <a:lnSpc>
                <a:spcPct val="150000"/>
              </a:lnSpc>
            </a:pPr>
            <a:r>
              <a:rPr lang="en-US" altLang="zh-CN" b="0">
                <a:solidFill>
                  <a:schemeClr val="bg1"/>
                </a:solidFill>
                <a:latin typeface="微软雅黑" pitchFamily="34" charset="-122"/>
                <a:ea typeface="微软雅黑" pitchFamily="34" charset="-122"/>
              </a:rPr>
              <a:t>Automated container deployment, scaling, and management</a:t>
            </a:r>
            <a:endParaRPr lang="zh-CN" altLang="en-US" b="0">
              <a:solidFill>
                <a:schemeClr val="bg1"/>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32</a:t>
            </a:fld>
            <a:endParaRPr lang="zh-CN" altLang="en-US"/>
          </a:p>
        </p:txBody>
      </p:sp>
    </p:spTree>
    <p:extLst>
      <p:ext uri="{BB962C8B-B14F-4D97-AF65-F5344CB8AC3E}">
        <p14:creationId xmlns:p14="http://schemas.microsoft.com/office/powerpoint/2010/main" val="3764962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a:solidFill>
                  <a:schemeClr val="bg1"/>
                </a:solidFill>
              </a:rPr>
              <a:t>Kubernetes (K8s)  is an open-source system for automating deployment, scaling, and management of containerized applications.</a:t>
            </a:r>
          </a:p>
          <a:p>
            <a:pPr>
              <a:lnSpc>
                <a:spcPct val="150000"/>
              </a:lnSpc>
            </a:pPr>
            <a:endParaRPr lang="en-US" altLang="zh-CN" sz="1400" b="1">
              <a:solidFill>
                <a:schemeClr val="bg1"/>
              </a:solidFill>
              <a:latin typeface="微软雅黑" pitchFamily="34" charset="-122"/>
              <a:ea typeface="微软雅黑" pitchFamily="34" charset="-122"/>
            </a:endParaRPr>
          </a:p>
          <a:p>
            <a:pPr>
              <a:lnSpc>
                <a:spcPct val="150000"/>
              </a:lnSpc>
            </a:pPr>
            <a:r>
              <a:rPr lang="en-US" altLang="zh-CN" sz="1400" b="0">
                <a:solidFill>
                  <a:schemeClr val="bg1"/>
                </a:solidFill>
                <a:latin typeface="微软雅黑" pitchFamily="34" charset="-122"/>
                <a:ea typeface="微软雅黑" pitchFamily="34" charset="-122"/>
              </a:rPr>
              <a:t>Production-Grade Container Orchestration</a:t>
            </a:r>
          </a:p>
          <a:p>
            <a:pPr>
              <a:lnSpc>
                <a:spcPct val="150000"/>
              </a:lnSpc>
            </a:pPr>
            <a:r>
              <a:rPr lang="en-US" altLang="zh-CN" b="0">
                <a:solidFill>
                  <a:schemeClr val="bg1"/>
                </a:solidFill>
                <a:latin typeface="微软雅黑" pitchFamily="34" charset="-122"/>
                <a:ea typeface="微软雅黑" pitchFamily="34" charset="-122"/>
              </a:rPr>
              <a:t>Automated container deployment, scaling, and management</a:t>
            </a:r>
            <a:endParaRPr lang="zh-CN" altLang="en-US" b="0">
              <a:solidFill>
                <a:schemeClr val="bg1"/>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33</a:t>
            </a:fld>
            <a:endParaRPr lang="zh-CN" altLang="en-US"/>
          </a:p>
        </p:txBody>
      </p:sp>
    </p:spTree>
    <p:extLst>
      <p:ext uri="{BB962C8B-B14F-4D97-AF65-F5344CB8AC3E}">
        <p14:creationId xmlns:p14="http://schemas.microsoft.com/office/powerpoint/2010/main" val="2265144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rPr>
              <a:t>在任何时刻，每一个服务器节点都处于这三个状态之一：领导人、跟随者或者候选人。</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400" dirty="0">
              <a:solidFill>
                <a:schemeClr val="bg1"/>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rPr>
              <a:t>在通常情况下，系统中只有一个领导人并且其他的节点全部都是跟随者。</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400" dirty="0">
              <a:solidFill>
                <a:schemeClr val="bg1"/>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rPr>
              <a:t>跟随者都是被动的：他们不会发送任何请求，只是简单的响应来自领导者或者候选人的请求。</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400" dirty="0">
              <a:solidFill>
                <a:schemeClr val="bg1"/>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rPr>
              <a:t>领导人处理所有的客户端请求（如果一个客户端和跟随者联系，那么跟随者会把请求重定向给领导人）。</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sz="1400" dirty="0">
              <a:solidFill>
                <a:schemeClr val="bg1"/>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solidFill>
                  <a:schemeClr val="bg1"/>
                </a:solidFill>
              </a:rPr>
              <a:t>第三种状态，候选人，是用来在选举新领导人时使用。图二展示了这些状态和他们之前转换关系。</a:t>
            </a:r>
            <a:endParaRPr lang="zh-CN" altLang="en-US" dirty="0"/>
          </a:p>
        </p:txBody>
      </p:sp>
      <p:sp>
        <p:nvSpPr>
          <p:cNvPr id="4" name="灯片编号占位符 3"/>
          <p:cNvSpPr>
            <a:spLocks noGrp="1"/>
          </p:cNvSpPr>
          <p:nvPr>
            <p:ph type="sldNum" sz="quarter" idx="5"/>
          </p:nvPr>
        </p:nvSpPr>
        <p:spPr/>
        <p:txBody>
          <a:bodyPr/>
          <a:lstStyle/>
          <a:p>
            <a:fld id="{CABE7D9D-4D81-4043-A838-14A967DE079C}" type="slidenum">
              <a:rPr lang="zh-CN" altLang="en-US" smtClean="0"/>
              <a:t>34</a:t>
            </a:fld>
            <a:endParaRPr lang="zh-CN" altLang="en-US"/>
          </a:p>
        </p:txBody>
      </p:sp>
    </p:spTree>
    <p:extLst>
      <p:ext uri="{BB962C8B-B14F-4D97-AF65-F5344CB8AC3E}">
        <p14:creationId xmlns:p14="http://schemas.microsoft.com/office/powerpoint/2010/main" val="1434944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35</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36</a:t>
            </a:fld>
            <a:endParaRPr lang="zh-CN" altLang="en-US"/>
          </a:p>
        </p:txBody>
      </p:sp>
    </p:spTree>
    <p:extLst>
      <p:ext uri="{BB962C8B-B14F-4D97-AF65-F5344CB8AC3E}">
        <p14:creationId xmlns:p14="http://schemas.microsoft.com/office/powerpoint/2010/main" val="3519434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传统部署时代： 早期，组织在物理服务器上运行应用程序。无法为物理服务器中的应用程序定义资源边界，这会导致资源分配问题。例如，如果在物理服务器上运行多个应用程序，则可能存在一个应用程序占用大部分资源的情况，因此其他应用程序将表现不佳。解决方案是在不同的物理服务器上运行每个应用程序。但是由于资源未得到充分利用，这并没有扩展，组织维护许多物理服务器的成本很高。</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4570ADD2-368E-413B-B05B-B4FB3FE4CE04}" type="slidenum">
              <a:rPr lang="zh-CN" altLang="en-US" smtClean="0"/>
              <a:t>5</a:t>
            </a:fld>
            <a:endParaRPr lang="zh-CN" altLang="en-US"/>
          </a:p>
        </p:txBody>
      </p:sp>
    </p:spTree>
    <p:extLst>
      <p:ext uri="{BB962C8B-B14F-4D97-AF65-F5344CB8AC3E}">
        <p14:creationId xmlns:p14="http://schemas.microsoft.com/office/powerpoint/2010/main" val="1128357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38</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effectLst/>
              </a:rPr>
              <a:t>kube-apiserver</a:t>
            </a:r>
            <a:r>
              <a:rPr lang="en-US" altLang="zh-CN" dirty="0">
                <a:effectLst/>
              </a:rPr>
              <a:t> </a:t>
            </a:r>
            <a:r>
              <a:rPr lang="zh-CN" altLang="en-US" dirty="0">
                <a:effectLst/>
              </a:rPr>
              <a:t>支持同时提供 </a:t>
            </a:r>
            <a:r>
              <a:rPr lang="en-US" altLang="zh-CN" dirty="0">
                <a:effectLst/>
              </a:rPr>
              <a:t>https</a:t>
            </a:r>
            <a:r>
              <a:rPr lang="zh-CN" altLang="en-US" dirty="0">
                <a:effectLst/>
              </a:rPr>
              <a:t>（默认监听在 </a:t>
            </a:r>
            <a:r>
              <a:rPr lang="en-US" altLang="zh-CN" dirty="0">
                <a:effectLst/>
              </a:rPr>
              <a:t>6443 </a:t>
            </a:r>
            <a:r>
              <a:rPr lang="zh-CN" altLang="en-US" dirty="0">
                <a:effectLst/>
              </a:rPr>
              <a:t>端口）和 </a:t>
            </a:r>
            <a:r>
              <a:rPr lang="en-US" altLang="zh-CN" dirty="0">
                <a:effectLst/>
              </a:rPr>
              <a:t>http API</a:t>
            </a:r>
            <a:r>
              <a:rPr lang="zh-CN" altLang="en-US" dirty="0">
                <a:effectLst/>
              </a:rPr>
              <a:t>（默认监听在 </a:t>
            </a:r>
            <a:r>
              <a:rPr lang="en-US" altLang="zh-CN" dirty="0">
                <a:effectLst/>
              </a:rPr>
              <a:t>127.0.0.1 </a:t>
            </a:r>
            <a:r>
              <a:rPr lang="zh-CN" altLang="en-US" dirty="0">
                <a:effectLst/>
              </a:rPr>
              <a:t>的 </a:t>
            </a:r>
            <a:r>
              <a:rPr lang="en-US" altLang="zh-CN" dirty="0">
                <a:effectLst/>
              </a:rPr>
              <a:t>8080 </a:t>
            </a:r>
            <a:r>
              <a:rPr lang="zh-CN" altLang="en-US" dirty="0">
                <a:effectLst/>
              </a:rPr>
              <a:t>端口），其中 </a:t>
            </a:r>
            <a:r>
              <a:rPr lang="en-US" altLang="zh-CN" dirty="0">
                <a:effectLst/>
              </a:rPr>
              <a:t>http API </a:t>
            </a:r>
            <a:r>
              <a:rPr lang="zh-CN" altLang="en-US" dirty="0">
                <a:effectLst/>
              </a:rPr>
              <a:t>是非安全接口，不做任何认证授权机制，不建议生产环境启用。两个接口提供的 </a:t>
            </a:r>
            <a:r>
              <a:rPr lang="en-US" altLang="zh-CN" dirty="0">
                <a:effectLst/>
              </a:rPr>
              <a:t>REST API </a:t>
            </a:r>
            <a:r>
              <a:rPr lang="zh-CN" altLang="en-US" dirty="0">
                <a:effectLst/>
              </a:rPr>
              <a:t>格式相同</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39</a:t>
            </a:fld>
            <a:endParaRPr lang="zh-CN" altLang="en-US"/>
          </a:p>
        </p:txBody>
      </p:sp>
    </p:spTree>
    <p:extLst>
      <p:ext uri="{BB962C8B-B14F-4D97-AF65-F5344CB8AC3E}">
        <p14:creationId xmlns:p14="http://schemas.microsoft.com/office/powerpoint/2010/main" val="4115134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effectLst/>
              </a:rPr>
              <a:t>kube-apiserver</a:t>
            </a:r>
            <a:r>
              <a:rPr lang="en-US" altLang="zh-CN" dirty="0">
                <a:effectLst/>
              </a:rPr>
              <a:t> </a:t>
            </a:r>
            <a:r>
              <a:rPr lang="zh-CN" altLang="en-US" dirty="0">
                <a:effectLst/>
              </a:rPr>
              <a:t>支持同时提供 </a:t>
            </a:r>
            <a:r>
              <a:rPr lang="en-US" altLang="zh-CN" dirty="0">
                <a:effectLst/>
              </a:rPr>
              <a:t>https</a:t>
            </a:r>
            <a:r>
              <a:rPr lang="zh-CN" altLang="en-US" dirty="0">
                <a:effectLst/>
              </a:rPr>
              <a:t>（默认监听在 </a:t>
            </a:r>
            <a:r>
              <a:rPr lang="en-US" altLang="zh-CN" dirty="0">
                <a:effectLst/>
              </a:rPr>
              <a:t>6443 </a:t>
            </a:r>
            <a:r>
              <a:rPr lang="zh-CN" altLang="en-US" dirty="0">
                <a:effectLst/>
              </a:rPr>
              <a:t>端口）和 </a:t>
            </a:r>
            <a:r>
              <a:rPr lang="en-US" altLang="zh-CN" dirty="0">
                <a:effectLst/>
              </a:rPr>
              <a:t>http API</a:t>
            </a:r>
            <a:r>
              <a:rPr lang="zh-CN" altLang="en-US" dirty="0">
                <a:effectLst/>
              </a:rPr>
              <a:t>（默认监听在 </a:t>
            </a:r>
            <a:r>
              <a:rPr lang="en-US" altLang="zh-CN" dirty="0">
                <a:effectLst/>
              </a:rPr>
              <a:t>127.0.0.1 </a:t>
            </a:r>
            <a:r>
              <a:rPr lang="zh-CN" altLang="en-US" dirty="0">
                <a:effectLst/>
              </a:rPr>
              <a:t>的 </a:t>
            </a:r>
            <a:r>
              <a:rPr lang="en-US" altLang="zh-CN" dirty="0">
                <a:effectLst/>
              </a:rPr>
              <a:t>8080 </a:t>
            </a:r>
            <a:r>
              <a:rPr lang="zh-CN" altLang="en-US" dirty="0">
                <a:effectLst/>
              </a:rPr>
              <a:t>端口），其中 </a:t>
            </a:r>
            <a:r>
              <a:rPr lang="en-US" altLang="zh-CN" dirty="0">
                <a:effectLst/>
              </a:rPr>
              <a:t>http API </a:t>
            </a:r>
            <a:r>
              <a:rPr lang="zh-CN" altLang="en-US" dirty="0">
                <a:effectLst/>
              </a:rPr>
              <a:t>是非安全接口，不做任何认证授权机制，不建议生产环境启用。两个接口提供的 </a:t>
            </a:r>
            <a:r>
              <a:rPr lang="en-US" altLang="zh-CN" dirty="0">
                <a:effectLst/>
              </a:rPr>
              <a:t>REST API </a:t>
            </a:r>
            <a:r>
              <a:rPr lang="zh-CN" altLang="en-US" dirty="0">
                <a:effectLst/>
              </a:rPr>
              <a:t>格式相同</a:t>
            </a:r>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40</a:t>
            </a:fld>
            <a:endParaRPr lang="zh-CN" altLang="en-US"/>
          </a:p>
        </p:txBody>
      </p:sp>
    </p:spTree>
    <p:extLst>
      <p:ext uri="{BB962C8B-B14F-4D97-AF65-F5344CB8AC3E}">
        <p14:creationId xmlns:p14="http://schemas.microsoft.com/office/powerpoint/2010/main" val="4115134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chemeClr val="bg1"/>
                </a:solidFill>
                <a:latin typeface="微软雅黑" panose="020B0503020204020204" pitchFamily="34" charset="-122"/>
                <a:ea typeface="微软雅黑" panose="020B0503020204020204" pitchFamily="34" charset="-122"/>
              </a:rPr>
              <a:t>(Kubernetes </a:t>
            </a:r>
            <a:r>
              <a:rPr lang="zh-CN" altLang="en-US" b="1" dirty="0">
                <a:solidFill>
                  <a:schemeClr val="bg1"/>
                </a:solidFill>
                <a:latin typeface="微软雅黑" panose="020B0503020204020204" pitchFamily="34" charset="-122"/>
                <a:ea typeface="微软雅黑" panose="020B0503020204020204" pitchFamily="34" charset="-122"/>
              </a:rPr>
              <a:t>不直接管理用户</a:t>
            </a: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虽然 </a:t>
            </a:r>
            <a:r>
              <a:rPr lang="en-US" altLang="zh-CN" dirty="0">
                <a:solidFill>
                  <a:schemeClr val="bg1"/>
                </a:solidFill>
                <a:latin typeface="微软雅黑" panose="020B0503020204020204" pitchFamily="34" charset="-122"/>
                <a:ea typeface="微软雅黑" panose="020B0503020204020204" pitchFamily="34" charset="-122"/>
              </a:rPr>
              <a:t>Kubernetes </a:t>
            </a:r>
            <a:r>
              <a:rPr lang="zh-CN" altLang="en-US" dirty="0">
                <a:solidFill>
                  <a:schemeClr val="bg1"/>
                </a:solidFill>
                <a:latin typeface="微软雅黑" panose="020B0503020204020204" pitchFamily="34" charset="-122"/>
                <a:ea typeface="微软雅黑" panose="020B0503020204020204" pitchFamily="34" charset="-122"/>
              </a:rPr>
              <a:t>认证和授权用到了 </a:t>
            </a:r>
            <a:r>
              <a:rPr lang="en-US" altLang="zh-CN" dirty="0">
                <a:solidFill>
                  <a:schemeClr val="bg1"/>
                </a:solidFill>
                <a:latin typeface="微软雅黑" panose="020B0503020204020204" pitchFamily="34" charset="-122"/>
                <a:ea typeface="微软雅黑" panose="020B0503020204020204" pitchFamily="34" charset="-122"/>
              </a:rPr>
              <a:t>username</a:t>
            </a:r>
            <a:r>
              <a:rPr lang="zh-CN" altLang="en-US" dirty="0">
                <a:solidFill>
                  <a:schemeClr val="bg1"/>
                </a:solidFill>
                <a:latin typeface="微软雅黑" panose="020B0503020204020204" pitchFamily="34" charset="-122"/>
                <a:ea typeface="微软雅黑" panose="020B0503020204020204" pitchFamily="34" charset="-122"/>
              </a:rPr>
              <a:t>，但 </a:t>
            </a:r>
            <a:r>
              <a:rPr lang="en-US" altLang="zh-CN" dirty="0">
                <a:solidFill>
                  <a:schemeClr val="bg1"/>
                </a:solidFill>
                <a:latin typeface="微软雅黑" panose="020B0503020204020204" pitchFamily="34" charset="-122"/>
                <a:ea typeface="微软雅黑" panose="020B0503020204020204" pitchFamily="34" charset="-122"/>
              </a:rPr>
              <a:t>Kubernetes </a:t>
            </a:r>
            <a:r>
              <a:rPr lang="zh-CN" altLang="en-US" dirty="0">
                <a:solidFill>
                  <a:schemeClr val="bg1"/>
                </a:solidFill>
                <a:latin typeface="微软雅黑" panose="020B0503020204020204" pitchFamily="34" charset="-122"/>
                <a:ea typeface="微软雅黑" panose="020B0503020204020204" pitchFamily="34" charset="-122"/>
              </a:rPr>
              <a:t>并不直接管理用户，不能创建 </a:t>
            </a:r>
            <a:r>
              <a:rPr lang="en-US" altLang="zh-CN" dirty="0">
                <a:solidFill>
                  <a:schemeClr val="bg1"/>
                </a:solidFill>
                <a:latin typeface="微软雅黑" panose="020B0503020204020204" pitchFamily="34" charset="-122"/>
                <a:ea typeface="微软雅黑" panose="020B0503020204020204" pitchFamily="34" charset="-122"/>
              </a:rPr>
              <a:t>user </a:t>
            </a:r>
            <a:r>
              <a:rPr lang="zh-CN" altLang="en-US" dirty="0">
                <a:solidFill>
                  <a:schemeClr val="bg1"/>
                </a:solidFill>
                <a:latin typeface="微软雅黑" panose="020B0503020204020204" pitchFamily="34" charset="-122"/>
                <a:ea typeface="微软雅黑" panose="020B0503020204020204" pitchFamily="34" charset="-122"/>
              </a:rPr>
              <a:t>对象，也不存储 </a:t>
            </a:r>
            <a:r>
              <a:rPr lang="en-US" altLang="zh-CN" dirty="0">
                <a:solidFill>
                  <a:schemeClr val="bg1"/>
                </a:solidFill>
                <a:latin typeface="微软雅黑" panose="020B0503020204020204" pitchFamily="34" charset="-122"/>
                <a:ea typeface="微软雅黑" panose="020B0503020204020204" pitchFamily="34" charset="-122"/>
              </a:rPr>
              <a:t>username</a:t>
            </a:r>
            <a:r>
              <a:rPr lang="zh-CN" altLang="en-US" dirty="0">
                <a:solidFill>
                  <a:schemeClr val="bg1"/>
                </a:solidFill>
                <a:latin typeface="微软雅黑" panose="020B0503020204020204" pitchFamily="34" charset="-122"/>
                <a:ea typeface="微软雅黑" panose="020B0503020204020204" pitchFamily="34" charset="-122"/>
              </a:rPr>
              <a:t>。</a:t>
            </a:r>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41</a:t>
            </a:fld>
            <a:endParaRPr lang="zh-CN" altLang="en-US"/>
          </a:p>
        </p:txBody>
      </p:sp>
    </p:spTree>
    <p:extLst>
      <p:ext uri="{BB962C8B-B14F-4D97-AF65-F5344CB8AC3E}">
        <p14:creationId xmlns:p14="http://schemas.microsoft.com/office/powerpoint/2010/main" val="4067270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42</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44</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45</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46</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47</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nodeAffinity</a:t>
            </a:r>
            <a:r>
              <a:rPr lang="en-US" altLang="zh-CN" dirty="0"/>
              <a:t> </a:t>
            </a:r>
            <a:r>
              <a:rPr lang="zh-CN" altLang="en-US" dirty="0"/>
              <a:t>目前支持两种：</a:t>
            </a:r>
            <a:r>
              <a:rPr lang="en-US" altLang="zh-CN" dirty="0" err="1"/>
              <a:t>requiredDuringSchedulingIgnoredDuringExecution</a:t>
            </a:r>
            <a:r>
              <a:rPr lang="en-US" altLang="zh-CN" dirty="0"/>
              <a:t> </a:t>
            </a:r>
            <a:r>
              <a:rPr lang="zh-CN" altLang="en-US" dirty="0"/>
              <a:t>和 </a:t>
            </a:r>
            <a:r>
              <a:rPr lang="en-US" altLang="zh-CN" dirty="0" err="1"/>
              <a:t>preferredDuringSchedulingIgnoredDuringExecution</a:t>
            </a:r>
            <a:r>
              <a:rPr lang="zh-CN" altLang="en-US" dirty="0"/>
              <a:t>，分别代表必须满足条件和优选条件。比如下面的例子代表调度到包含标签 </a:t>
            </a:r>
            <a:r>
              <a:rPr lang="en-US" altLang="zh-CN" dirty="0"/>
              <a:t>kubernetes.io/e2e-az-name </a:t>
            </a:r>
            <a:r>
              <a:rPr lang="zh-CN" altLang="en-US" dirty="0"/>
              <a:t>并且值为 </a:t>
            </a:r>
            <a:r>
              <a:rPr lang="en-US" altLang="zh-CN" dirty="0"/>
              <a:t>e2e-az1 </a:t>
            </a:r>
            <a:r>
              <a:rPr lang="zh-CN" altLang="en-US" dirty="0"/>
              <a:t>或 </a:t>
            </a:r>
            <a:r>
              <a:rPr lang="en-US" altLang="zh-CN" dirty="0"/>
              <a:t>e2e-az2 </a:t>
            </a:r>
            <a:r>
              <a:rPr lang="zh-CN" altLang="en-US" dirty="0"/>
              <a:t>的 </a:t>
            </a:r>
            <a:r>
              <a:rPr lang="en-US" altLang="zh-CN" dirty="0"/>
              <a:t>Node </a:t>
            </a:r>
            <a:r>
              <a:rPr lang="zh-CN" altLang="en-US" dirty="0"/>
              <a:t>上，并且优选还带有标签 </a:t>
            </a:r>
            <a:r>
              <a:rPr lang="en-US" altLang="zh-CN" dirty="0"/>
              <a:t>another-node-label-key=another-node-label-value </a:t>
            </a:r>
            <a:r>
              <a:rPr lang="zh-CN" altLang="en-US" dirty="0"/>
              <a:t>的 </a:t>
            </a:r>
            <a:r>
              <a:rPr lang="en-US" altLang="zh-CN" dirty="0"/>
              <a:t>Node</a:t>
            </a:r>
            <a:r>
              <a:rPr lang="zh-CN" altLang="en-US" dirty="0"/>
              <a:t>。</a:t>
            </a:r>
          </a:p>
        </p:txBody>
      </p:sp>
      <p:sp>
        <p:nvSpPr>
          <p:cNvPr id="4" name="灯片编号占位符 3"/>
          <p:cNvSpPr>
            <a:spLocks noGrp="1"/>
          </p:cNvSpPr>
          <p:nvPr>
            <p:ph type="sldNum" sz="quarter" idx="10"/>
          </p:nvPr>
        </p:nvSpPr>
        <p:spPr/>
        <p:txBody>
          <a:bodyPr/>
          <a:lstStyle/>
          <a:p>
            <a:fld id="{3849D3E0-124D-4DFF-AE99-4EA4CC201DB4}" type="slidenum">
              <a:rPr lang="zh-CN" altLang="en-US" smtClean="0"/>
              <a:t>48</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虚拟化部署时代：作为解决方案，引入了虚拟化。它允许您在单个物理服务器的</a:t>
            </a:r>
            <a:r>
              <a:rPr lang="en-US" altLang="zh-CN" dirty="0"/>
              <a:t>CPU</a:t>
            </a:r>
            <a:r>
              <a:rPr lang="zh-CN" altLang="en-US" dirty="0"/>
              <a:t>上运行多个虚拟机（</a:t>
            </a:r>
            <a:r>
              <a:rPr lang="en-US" altLang="zh-CN" dirty="0"/>
              <a:t>VM</a:t>
            </a:r>
            <a:r>
              <a:rPr lang="zh-CN" altLang="en-US" dirty="0"/>
              <a:t>）。虚拟化允许应用程序在</a:t>
            </a:r>
            <a:r>
              <a:rPr lang="en-US" altLang="zh-CN" dirty="0"/>
              <a:t>VM</a:t>
            </a:r>
            <a:r>
              <a:rPr lang="zh-CN" altLang="en-US" dirty="0"/>
              <a:t>之间隔离，并提供一定程度的安全性，因为另一个应用程序无法自由访问一个应用程序的信息。</a:t>
            </a:r>
          </a:p>
          <a:p>
            <a:endParaRPr lang="zh-CN" altLang="en-US" dirty="0"/>
          </a:p>
          <a:p>
            <a:r>
              <a:rPr lang="zh-CN" altLang="en-US" dirty="0"/>
              <a:t>虚拟化可以更好地利用物理服务器中的资源，并且可以实现更好的可扩展性，因为可以轻松添加或更新应用程序，降低硬件成本等等。</a:t>
            </a:r>
          </a:p>
          <a:p>
            <a:endParaRPr lang="zh-CN" altLang="en-US" dirty="0"/>
          </a:p>
          <a:p>
            <a:r>
              <a:rPr lang="zh-CN" altLang="en-US" dirty="0"/>
              <a:t>每个</a:t>
            </a:r>
            <a:r>
              <a:rPr lang="en-US" altLang="zh-CN" dirty="0"/>
              <a:t>VM</a:t>
            </a:r>
            <a:r>
              <a:rPr lang="zh-CN" altLang="en-US" dirty="0"/>
              <a:t>都是在虚拟化硬件之上运行所有组件（包括其自己的操作系统）的完整计算机。</a:t>
            </a:r>
          </a:p>
        </p:txBody>
      </p:sp>
      <p:sp>
        <p:nvSpPr>
          <p:cNvPr id="4" name="灯片编号占位符 3"/>
          <p:cNvSpPr>
            <a:spLocks noGrp="1"/>
          </p:cNvSpPr>
          <p:nvPr>
            <p:ph type="sldNum" sz="quarter" idx="5"/>
          </p:nvPr>
        </p:nvSpPr>
        <p:spPr/>
        <p:txBody>
          <a:bodyPr/>
          <a:lstStyle/>
          <a:p>
            <a:fld id="{4570ADD2-368E-413B-B05B-B4FB3FE4CE04}" type="slidenum">
              <a:rPr lang="zh-CN" altLang="en-US" smtClean="0"/>
              <a:t>6</a:t>
            </a:fld>
            <a:endParaRPr lang="zh-CN" altLang="en-US"/>
          </a:p>
        </p:txBody>
      </p:sp>
    </p:spTree>
    <p:extLst>
      <p:ext uri="{BB962C8B-B14F-4D97-AF65-F5344CB8AC3E}">
        <p14:creationId xmlns:p14="http://schemas.microsoft.com/office/powerpoint/2010/main" val="1543196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podAffinity</a:t>
            </a:r>
            <a:r>
              <a:rPr lang="en-US" altLang="zh-CN" dirty="0"/>
              <a:t> </a:t>
            </a:r>
            <a:r>
              <a:rPr lang="zh-CN" altLang="en-US" dirty="0"/>
              <a:t>基于 </a:t>
            </a:r>
            <a:r>
              <a:rPr lang="en-US" altLang="zh-CN" dirty="0"/>
              <a:t>Pod </a:t>
            </a:r>
            <a:r>
              <a:rPr lang="zh-CN" altLang="en-US" dirty="0"/>
              <a:t>的标签来选择 </a:t>
            </a:r>
            <a:r>
              <a:rPr lang="en-US" altLang="zh-CN" dirty="0"/>
              <a:t>Node</a:t>
            </a:r>
            <a:r>
              <a:rPr lang="zh-CN" altLang="en-US" dirty="0"/>
              <a:t>，仅调度到满足条件 </a:t>
            </a:r>
            <a:r>
              <a:rPr lang="en-US" altLang="zh-CN" dirty="0"/>
              <a:t>Pod </a:t>
            </a:r>
            <a:r>
              <a:rPr lang="zh-CN" altLang="en-US" dirty="0"/>
              <a:t>所在的 </a:t>
            </a:r>
            <a:r>
              <a:rPr lang="en-US" altLang="zh-CN" dirty="0"/>
              <a:t>Node </a:t>
            </a:r>
            <a:r>
              <a:rPr lang="zh-CN" altLang="en-US" dirty="0"/>
              <a:t>上，支持 </a:t>
            </a:r>
            <a:r>
              <a:rPr lang="en-US" altLang="zh-CN" dirty="0" err="1"/>
              <a:t>podAffinity</a:t>
            </a:r>
            <a:r>
              <a:rPr lang="en-US" altLang="zh-CN" dirty="0"/>
              <a:t> </a:t>
            </a:r>
            <a:r>
              <a:rPr lang="zh-CN" altLang="en-US" dirty="0"/>
              <a:t>和 </a:t>
            </a:r>
            <a:r>
              <a:rPr lang="en-US" altLang="zh-CN" dirty="0" err="1"/>
              <a:t>podAntiAffinity</a:t>
            </a:r>
            <a:r>
              <a:rPr lang="zh-CN" altLang="en-US" dirty="0"/>
              <a:t>。这个功能比较绕，以下面的例子为例：</a:t>
            </a:r>
          </a:p>
          <a:p>
            <a:r>
              <a:rPr lang="zh-CN" altLang="en-US" dirty="0"/>
              <a:t>如果一个 “</a:t>
            </a:r>
            <a:r>
              <a:rPr lang="en-US" altLang="zh-CN" dirty="0"/>
              <a:t>Node </a:t>
            </a:r>
            <a:r>
              <a:rPr lang="zh-CN" altLang="en-US" dirty="0"/>
              <a:t>所在 </a:t>
            </a:r>
            <a:r>
              <a:rPr lang="en-US" altLang="zh-CN" dirty="0"/>
              <a:t>Zone </a:t>
            </a:r>
            <a:r>
              <a:rPr lang="zh-CN" altLang="en-US" dirty="0"/>
              <a:t>中包含至少一个带有 </a:t>
            </a:r>
            <a:r>
              <a:rPr lang="en-US" altLang="zh-CN" dirty="0"/>
              <a:t>security=S1 </a:t>
            </a:r>
            <a:r>
              <a:rPr lang="zh-CN" altLang="en-US" dirty="0"/>
              <a:t>标签且运行中的 </a:t>
            </a:r>
            <a:r>
              <a:rPr lang="en-US" altLang="zh-CN" dirty="0"/>
              <a:t>Pod”</a:t>
            </a:r>
            <a:r>
              <a:rPr lang="zh-CN" altLang="en-US" dirty="0"/>
              <a:t>，那么可以调度到该 </a:t>
            </a:r>
            <a:r>
              <a:rPr lang="en-US" altLang="zh-CN" dirty="0"/>
              <a:t>Node</a:t>
            </a:r>
          </a:p>
          <a:p>
            <a:r>
              <a:rPr lang="zh-CN" altLang="en-US" dirty="0"/>
              <a:t>不调度到 “包含至少一个带有 </a:t>
            </a:r>
            <a:r>
              <a:rPr lang="en-US" altLang="zh-CN" dirty="0"/>
              <a:t>security=S2 </a:t>
            </a:r>
            <a:r>
              <a:rPr lang="zh-CN" altLang="en-US" dirty="0"/>
              <a:t>标签且运行中 </a:t>
            </a:r>
            <a:r>
              <a:rPr lang="en-US" altLang="zh-CN" dirty="0"/>
              <a:t>Pod” </a:t>
            </a:r>
            <a:r>
              <a:rPr lang="zh-CN" altLang="en-US" dirty="0"/>
              <a:t>的 </a:t>
            </a:r>
            <a:r>
              <a:rPr lang="en-US" altLang="zh-CN" dirty="0"/>
              <a:t>Node </a:t>
            </a:r>
            <a:r>
              <a:rPr lang="zh-CN" altLang="en-US" dirty="0"/>
              <a:t>上</a:t>
            </a:r>
          </a:p>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49</a:t>
            </a:fld>
            <a:endParaRPr lang="zh-CN" altLang="en-US"/>
          </a:p>
        </p:txBody>
      </p:sp>
    </p:spTree>
    <p:extLst>
      <p:ext uri="{BB962C8B-B14F-4D97-AF65-F5344CB8AC3E}">
        <p14:creationId xmlns:p14="http://schemas.microsoft.com/office/powerpoint/2010/main" val="1213885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51</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52</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53</a:t>
            </a:fld>
            <a:endParaRPr lang="zh-CN" altLang="en-US"/>
          </a:p>
        </p:txBody>
      </p:sp>
    </p:spTree>
    <p:extLst>
      <p:ext uri="{BB962C8B-B14F-4D97-AF65-F5344CB8AC3E}">
        <p14:creationId xmlns:p14="http://schemas.microsoft.com/office/powerpoint/2010/main" val="2197831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您只需要在 </a:t>
            </a:r>
            <a:r>
              <a:rPr lang="en-US" altLang="zh-CN" dirty="0"/>
              <a:t>Deployment </a:t>
            </a:r>
            <a:r>
              <a:rPr lang="zh-CN" altLang="en-US" dirty="0"/>
              <a:t>中描述您想要的目标状态是什么，</a:t>
            </a:r>
            <a:r>
              <a:rPr lang="en-US" altLang="zh-CN" dirty="0"/>
              <a:t>Deployment controller </a:t>
            </a:r>
            <a:r>
              <a:rPr lang="zh-CN" altLang="en-US" dirty="0"/>
              <a:t>就会帮您将 </a:t>
            </a:r>
            <a:r>
              <a:rPr lang="en-US" altLang="zh-CN" dirty="0"/>
              <a:t>Pod </a:t>
            </a:r>
            <a:r>
              <a:rPr lang="zh-CN" altLang="en-US" dirty="0"/>
              <a:t>和</a:t>
            </a:r>
            <a:r>
              <a:rPr lang="en-US" altLang="zh-CN" dirty="0" err="1"/>
              <a:t>ReplicaSet</a:t>
            </a:r>
            <a:r>
              <a:rPr lang="en-US" altLang="zh-CN" dirty="0"/>
              <a:t> </a:t>
            </a:r>
            <a:r>
              <a:rPr lang="zh-CN" altLang="en-US" dirty="0"/>
              <a:t>的实际状态改变到您的目标状态。</a:t>
            </a:r>
          </a:p>
        </p:txBody>
      </p:sp>
      <p:sp>
        <p:nvSpPr>
          <p:cNvPr id="4" name="灯片编号占位符 3"/>
          <p:cNvSpPr>
            <a:spLocks noGrp="1"/>
          </p:cNvSpPr>
          <p:nvPr>
            <p:ph type="sldNum" sz="quarter" idx="10"/>
          </p:nvPr>
        </p:nvSpPr>
        <p:spPr/>
        <p:txBody>
          <a:bodyPr/>
          <a:lstStyle/>
          <a:p>
            <a:fld id="{3849D3E0-124D-4DFF-AE99-4EA4CC201DB4}" type="slidenum">
              <a:rPr lang="zh-CN" altLang="en-US" smtClean="0"/>
              <a:t>54</a:t>
            </a:fld>
            <a:endParaRPr lang="zh-CN" altLang="en-US"/>
          </a:p>
        </p:txBody>
      </p:sp>
    </p:spTree>
    <p:extLst>
      <p:ext uri="{BB962C8B-B14F-4D97-AF65-F5344CB8AC3E}">
        <p14:creationId xmlns:p14="http://schemas.microsoft.com/office/powerpoint/2010/main" val="2069850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55</a:t>
            </a:fld>
            <a:endParaRPr lang="zh-CN" altLang="en-US"/>
          </a:p>
        </p:txBody>
      </p:sp>
    </p:spTree>
    <p:extLst>
      <p:ext uri="{BB962C8B-B14F-4D97-AF65-F5344CB8AC3E}">
        <p14:creationId xmlns:p14="http://schemas.microsoft.com/office/powerpoint/2010/main" val="2965270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56</a:t>
            </a:fld>
            <a:endParaRPr lang="zh-CN" altLang="en-US"/>
          </a:p>
        </p:txBody>
      </p:sp>
    </p:spTree>
    <p:extLst>
      <p:ext uri="{BB962C8B-B14F-4D97-AF65-F5344CB8AC3E}">
        <p14:creationId xmlns:p14="http://schemas.microsoft.com/office/powerpoint/2010/main" val="2850526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57</a:t>
            </a:fld>
            <a:endParaRPr lang="zh-CN" altLang="en-US"/>
          </a:p>
        </p:txBody>
      </p:sp>
    </p:spTree>
    <p:extLst>
      <p:ext uri="{BB962C8B-B14F-4D97-AF65-F5344CB8AC3E}">
        <p14:creationId xmlns:p14="http://schemas.microsoft.com/office/powerpoint/2010/main" val="2040290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59</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60</a:t>
            </a:fld>
            <a:endParaRPr lang="zh-CN" altLang="en-US"/>
          </a:p>
        </p:txBody>
      </p:sp>
    </p:spTree>
    <p:extLst>
      <p:ext uri="{BB962C8B-B14F-4D97-AF65-F5344CB8AC3E}">
        <p14:creationId xmlns:p14="http://schemas.microsoft.com/office/powerpoint/2010/main" val="942882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570ADD2-368E-413B-B05B-B4FB3FE4CE04}" type="slidenum">
              <a:rPr lang="zh-CN" altLang="en-US" smtClean="0"/>
              <a:t>7</a:t>
            </a:fld>
            <a:endParaRPr lang="zh-CN" altLang="en-US"/>
          </a:p>
        </p:txBody>
      </p:sp>
    </p:spTree>
    <p:extLst>
      <p:ext uri="{BB962C8B-B14F-4D97-AF65-F5344CB8AC3E}">
        <p14:creationId xmlns:p14="http://schemas.microsoft.com/office/powerpoint/2010/main" val="248692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61</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62</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iptables</a:t>
            </a:r>
            <a:r>
              <a:rPr lang="zh-CN" altLang="en-US" dirty="0"/>
              <a:t>该方式最主要的问题是在服务多的时候产生太多的 </a:t>
            </a:r>
            <a:r>
              <a:rPr lang="en-US" altLang="zh-CN" dirty="0"/>
              <a:t>iptables </a:t>
            </a:r>
            <a:r>
              <a:rPr lang="zh-CN" altLang="en-US" dirty="0"/>
              <a:t>规则，非增量式更新会引入一定的时延，大规模情况下有明显的性能问题</a:t>
            </a:r>
          </a:p>
        </p:txBody>
      </p:sp>
      <p:sp>
        <p:nvSpPr>
          <p:cNvPr id="4" name="灯片编号占位符 3"/>
          <p:cNvSpPr>
            <a:spLocks noGrp="1"/>
          </p:cNvSpPr>
          <p:nvPr>
            <p:ph type="sldNum" sz="quarter" idx="10"/>
          </p:nvPr>
        </p:nvSpPr>
        <p:spPr/>
        <p:txBody>
          <a:bodyPr/>
          <a:lstStyle/>
          <a:p>
            <a:fld id="{3849D3E0-124D-4DFF-AE99-4EA4CC201DB4}" type="slidenum">
              <a:rPr lang="zh-CN" altLang="en-US" smtClean="0"/>
              <a:t>64</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65</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67</a:t>
            </a:fld>
            <a:endParaRPr lang="zh-CN" altLang="en-US"/>
          </a:p>
        </p:txBody>
      </p:sp>
    </p:spTree>
    <p:extLst>
      <p:ext uri="{BB962C8B-B14F-4D97-AF65-F5344CB8AC3E}">
        <p14:creationId xmlns:p14="http://schemas.microsoft.com/office/powerpoint/2010/main" val="3522496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68</a:t>
            </a:fld>
            <a:endParaRPr lang="zh-CN" altLang="en-US"/>
          </a:p>
        </p:txBody>
      </p:sp>
    </p:spTree>
    <p:extLst>
      <p:ext uri="{BB962C8B-B14F-4D97-AF65-F5344CB8AC3E}">
        <p14:creationId xmlns:p14="http://schemas.microsoft.com/office/powerpoint/2010/main" val="1100411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70</a:t>
            </a:fld>
            <a:endParaRPr lang="zh-CN" altLang="en-US"/>
          </a:p>
        </p:txBody>
      </p:sp>
    </p:spTree>
    <p:extLst>
      <p:ext uri="{BB962C8B-B14F-4D97-AF65-F5344CB8AC3E}">
        <p14:creationId xmlns:p14="http://schemas.microsoft.com/office/powerpoint/2010/main" val="3853139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t>71</a:t>
            </a:fld>
            <a:endParaRPr lang="zh-CN" altLang="en-US"/>
          </a:p>
        </p:txBody>
      </p:sp>
    </p:spTree>
    <p:extLst>
      <p:ext uri="{BB962C8B-B14F-4D97-AF65-F5344CB8AC3E}">
        <p14:creationId xmlns:p14="http://schemas.microsoft.com/office/powerpoint/2010/main" val="2043217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微服务平台，建设目的是 提供 强大的微服务 基础设施层，实现分离基础设施与应用，简化应用运维复杂性，提高开发、运维部署效率</a:t>
            </a:r>
            <a:endParaRPr lang="en-US" altLang="zh-CN" dirty="0"/>
          </a:p>
          <a:p>
            <a:r>
              <a:rPr lang="zh-CN" altLang="en-US" dirty="0"/>
              <a:t>包括 服务的 部署、滚动升级、弹性伸缩、监控、告警、日志、调用链跟踪 功能。</a:t>
            </a:r>
            <a:endParaRPr lang="en-US" altLang="zh-CN" dirty="0"/>
          </a:p>
          <a:p>
            <a:r>
              <a:rPr lang="zh-CN" altLang="en-US" dirty="0"/>
              <a:t>还包括 微服务的注册发现、负载均衡、灰度发布、安全认证授权 等功能。</a:t>
            </a:r>
            <a:endParaRPr lang="en-US" altLang="zh-CN" dirty="0"/>
          </a:p>
          <a:p>
            <a:r>
              <a:rPr lang="zh-CN" altLang="en-US" dirty="0"/>
              <a:t>微服务平台 具有高可扩展性，随着应用数量的增加，可以不断扩充集群规模，</a:t>
            </a:r>
            <a:r>
              <a:rPr lang="en-US" altLang="zh-CN" dirty="0"/>
              <a:t>k8s</a:t>
            </a:r>
            <a:r>
              <a:rPr lang="zh-CN" altLang="en-US" dirty="0"/>
              <a:t>集群节点从最初的</a:t>
            </a:r>
            <a:r>
              <a:rPr lang="en-US" altLang="zh-CN" dirty="0"/>
              <a:t>11</a:t>
            </a:r>
            <a:r>
              <a:rPr lang="zh-CN" altLang="en-US" dirty="0"/>
              <a:t>节点扩充到年底的</a:t>
            </a:r>
            <a:r>
              <a:rPr lang="en-US" altLang="zh-CN" dirty="0"/>
              <a:t>19</a:t>
            </a:r>
            <a:r>
              <a:rPr lang="zh-CN" altLang="en-US" dirty="0"/>
              <a:t>个节点，部署的服务数</a:t>
            </a:r>
            <a:r>
              <a:rPr lang="en-US" altLang="zh-CN" dirty="0"/>
              <a:t>550</a:t>
            </a:r>
            <a:r>
              <a:rPr lang="zh-CN" altLang="en-US" dirty="0"/>
              <a:t>个，运行的容器数</a:t>
            </a:r>
            <a:r>
              <a:rPr lang="en-US" altLang="zh-CN" dirty="0"/>
              <a:t>2540</a:t>
            </a:r>
            <a:r>
              <a:rPr lang="zh-CN" altLang="en-US" dirty="0"/>
              <a:t>个，集群节点上限可以到</a:t>
            </a:r>
            <a:r>
              <a:rPr lang="en-US" altLang="zh-CN" dirty="0"/>
              <a:t>3000-5000</a:t>
            </a:r>
            <a:r>
              <a:rPr lang="zh-CN" altLang="en-US" dirty="0"/>
              <a:t>节点，有充足的扩容空间，可以支撑未来几年业务发展的需要。比翼平台各子系统、使用微服务平台的落地项目、</a:t>
            </a:r>
            <a:r>
              <a:rPr lang="en-US" altLang="zh-CN" dirty="0"/>
              <a:t>DICT</a:t>
            </a:r>
            <a:r>
              <a:rPr lang="zh-CN" altLang="en-US" dirty="0"/>
              <a:t>门户系统、</a:t>
            </a:r>
            <a:r>
              <a:rPr lang="en-US" altLang="zh-CN" dirty="0"/>
              <a:t>AI</a:t>
            </a:r>
            <a:r>
              <a:rPr lang="zh-CN" altLang="en-US" dirty="0"/>
              <a:t>算法平台、研发大赛的所有参赛作品等 都是运行在微服务平台。</a:t>
            </a:r>
          </a:p>
          <a:p>
            <a:endParaRPr lang="zh-CN" altLang="en-US" dirty="0"/>
          </a:p>
          <a:p>
            <a:r>
              <a:rPr lang="en-US" altLang="zh-CN" dirty="0"/>
              <a:t>2.    </a:t>
            </a:r>
            <a:r>
              <a:rPr lang="zh-CN" altLang="en-US" dirty="0"/>
              <a:t>微服务平台采用 高可用 集群化部署，消除单点故障，上线至今稳定运行近一年，未发生过集群宕机不可用的情况</a:t>
            </a:r>
          </a:p>
          <a:p>
            <a:r>
              <a:rPr lang="en-US" altLang="zh-CN" dirty="0"/>
              <a:t>3</a:t>
            </a:r>
            <a:r>
              <a:rPr lang="zh-CN" altLang="en-US" dirty="0"/>
              <a:t>、 微服务平台具有 良好的兼容性，实现了 多语言、多数据库、</a:t>
            </a:r>
            <a:r>
              <a:rPr lang="en-US" altLang="zh-CN" dirty="0"/>
              <a:t>AI</a:t>
            </a:r>
            <a:r>
              <a:rPr lang="zh-CN" altLang="en-US" dirty="0"/>
              <a:t>等应用的全兼容。现在运行的有 </a:t>
            </a:r>
            <a:r>
              <a:rPr lang="en-US" altLang="zh-CN" dirty="0"/>
              <a:t>java</a:t>
            </a:r>
            <a:r>
              <a:rPr lang="zh-CN" altLang="en-US" dirty="0"/>
              <a:t>、</a:t>
            </a:r>
            <a:r>
              <a:rPr lang="en-US" altLang="zh-CN" dirty="0"/>
              <a:t>python</a:t>
            </a:r>
            <a:r>
              <a:rPr lang="zh-CN" altLang="en-US" dirty="0"/>
              <a:t>、</a:t>
            </a:r>
            <a:r>
              <a:rPr lang="en-US" altLang="zh-CN" dirty="0"/>
              <a:t>go</a:t>
            </a:r>
            <a:r>
              <a:rPr lang="zh-CN" altLang="en-US" dirty="0"/>
              <a:t>、</a:t>
            </a:r>
            <a:r>
              <a:rPr lang="en-US" altLang="zh-CN" dirty="0" err="1"/>
              <a:t>nodejs</a:t>
            </a:r>
            <a:r>
              <a:rPr lang="zh-CN" altLang="en-US" dirty="0"/>
              <a:t>等等语言的程序，支持</a:t>
            </a:r>
            <a:r>
              <a:rPr lang="en-US" altLang="zh-CN" dirty="0" err="1"/>
              <a:t>mysql</a:t>
            </a:r>
            <a:r>
              <a:rPr lang="zh-CN" altLang="en-US" dirty="0"/>
              <a:t>，</a:t>
            </a:r>
            <a:r>
              <a:rPr lang="en-US" altLang="zh-CN" dirty="0" err="1"/>
              <a:t>postgresql</a:t>
            </a:r>
            <a:r>
              <a:rPr lang="zh-CN" altLang="en-US" dirty="0"/>
              <a:t>，</a:t>
            </a:r>
            <a:r>
              <a:rPr lang="en-US" altLang="zh-CN" dirty="0" err="1"/>
              <a:t>redis</a:t>
            </a:r>
            <a:r>
              <a:rPr lang="zh-CN" altLang="en-US" dirty="0"/>
              <a:t>，</a:t>
            </a:r>
            <a:r>
              <a:rPr lang="en-US" altLang="zh-CN" dirty="0" err="1"/>
              <a:t>elasticsearch</a:t>
            </a:r>
            <a:r>
              <a:rPr lang="zh-CN" altLang="en-US" dirty="0"/>
              <a:t>等多种数据库。</a:t>
            </a:r>
          </a:p>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73</a:t>
            </a:fld>
            <a:endParaRPr lang="zh-CN" altLang="en-US"/>
          </a:p>
        </p:txBody>
      </p:sp>
    </p:spTree>
    <p:extLst>
      <p:ext uri="{BB962C8B-B14F-4D97-AF65-F5344CB8AC3E}">
        <p14:creationId xmlns:p14="http://schemas.microsoft.com/office/powerpoint/2010/main" val="18603692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74</a:t>
            </a:fld>
            <a:endParaRPr lang="zh-CN" altLang="en-US"/>
          </a:p>
        </p:txBody>
      </p:sp>
    </p:spTree>
    <p:extLst>
      <p:ext uri="{BB962C8B-B14F-4D97-AF65-F5344CB8AC3E}">
        <p14:creationId xmlns:p14="http://schemas.microsoft.com/office/powerpoint/2010/main" val="144517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70ADD2-368E-413B-B05B-B4FB3FE4CE04}" type="slidenum">
              <a:rPr lang="zh-CN" altLang="en-US" smtClean="0"/>
              <a:t>9</a:t>
            </a:fld>
            <a:endParaRPr lang="zh-CN" altLang="en-US"/>
          </a:p>
        </p:txBody>
      </p:sp>
    </p:spTree>
    <p:extLst>
      <p:ext uri="{BB962C8B-B14F-4D97-AF65-F5344CB8AC3E}">
        <p14:creationId xmlns:p14="http://schemas.microsoft.com/office/powerpoint/2010/main" val="29282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75</a:t>
            </a:fld>
            <a:endParaRPr lang="zh-CN" altLang="en-US"/>
          </a:p>
        </p:txBody>
      </p:sp>
    </p:spTree>
    <p:extLst>
      <p:ext uri="{BB962C8B-B14F-4D97-AF65-F5344CB8AC3E}">
        <p14:creationId xmlns:p14="http://schemas.microsoft.com/office/powerpoint/2010/main" val="35271657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76</a:t>
            </a:fld>
            <a:endParaRPr lang="zh-CN" altLang="en-US"/>
          </a:p>
        </p:txBody>
      </p:sp>
    </p:spTree>
    <p:extLst>
      <p:ext uri="{BB962C8B-B14F-4D97-AF65-F5344CB8AC3E}">
        <p14:creationId xmlns:p14="http://schemas.microsoft.com/office/powerpoint/2010/main" val="24591599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77</a:t>
            </a:fld>
            <a:endParaRPr lang="zh-CN" altLang="en-US"/>
          </a:p>
        </p:txBody>
      </p:sp>
    </p:spTree>
    <p:extLst>
      <p:ext uri="{BB962C8B-B14F-4D97-AF65-F5344CB8AC3E}">
        <p14:creationId xmlns:p14="http://schemas.microsoft.com/office/powerpoint/2010/main" val="3754315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78</a:t>
            </a:fld>
            <a:endParaRPr lang="zh-CN" altLang="en-US"/>
          </a:p>
        </p:txBody>
      </p:sp>
    </p:spTree>
    <p:extLst>
      <p:ext uri="{BB962C8B-B14F-4D97-AF65-F5344CB8AC3E}">
        <p14:creationId xmlns:p14="http://schemas.microsoft.com/office/powerpoint/2010/main" val="42933178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79</a:t>
            </a:fld>
            <a:endParaRPr lang="zh-CN" altLang="en-US"/>
          </a:p>
        </p:txBody>
      </p:sp>
    </p:spTree>
    <p:extLst>
      <p:ext uri="{BB962C8B-B14F-4D97-AF65-F5344CB8AC3E}">
        <p14:creationId xmlns:p14="http://schemas.microsoft.com/office/powerpoint/2010/main" val="1023133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80</a:t>
            </a:fld>
            <a:endParaRPr lang="zh-CN" altLang="en-US"/>
          </a:p>
        </p:txBody>
      </p:sp>
    </p:spTree>
    <p:extLst>
      <p:ext uri="{BB962C8B-B14F-4D97-AF65-F5344CB8AC3E}">
        <p14:creationId xmlns:p14="http://schemas.microsoft.com/office/powerpoint/2010/main" val="1306821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81</a:t>
            </a:fld>
            <a:endParaRPr lang="zh-CN" altLang="en-US"/>
          </a:p>
        </p:txBody>
      </p:sp>
    </p:spTree>
    <p:extLst>
      <p:ext uri="{BB962C8B-B14F-4D97-AF65-F5344CB8AC3E}">
        <p14:creationId xmlns:p14="http://schemas.microsoft.com/office/powerpoint/2010/main" val="13709036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82</a:t>
            </a:fld>
            <a:endParaRPr lang="zh-CN" altLang="en-US"/>
          </a:p>
        </p:txBody>
      </p:sp>
    </p:spTree>
    <p:extLst>
      <p:ext uri="{BB962C8B-B14F-4D97-AF65-F5344CB8AC3E}">
        <p14:creationId xmlns:p14="http://schemas.microsoft.com/office/powerpoint/2010/main" val="13821163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83</a:t>
            </a:fld>
            <a:endParaRPr lang="zh-CN" altLang="en-US"/>
          </a:p>
        </p:txBody>
      </p:sp>
    </p:spTree>
    <p:extLst>
      <p:ext uri="{BB962C8B-B14F-4D97-AF65-F5344CB8AC3E}">
        <p14:creationId xmlns:p14="http://schemas.microsoft.com/office/powerpoint/2010/main" val="16455613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en-US" altLang="zh-CN" dirty="0"/>
              <a:t>Helm</a:t>
            </a:r>
            <a:r>
              <a:rPr lang="zh-CN" altLang="en-US" dirty="0"/>
              <a:t>是为了方便配置和部署、升级和回滚应用，尤其是多个</a:t>
            </a:r>
            <a:r>
              <a:rPr lang="en-US" altLang="zh-CN" dirty="0"/>
              <a:t>Service</a:t>
            </a:r>
            <a:r>
              <a:rPr lang="zh-CN" altLang="en-US" dirty="0"/>
              <a:t>组合创建的一个大型应用，比如网站。</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panose="020B0503020204020204" pitchFamily="34" charset="-122"/>
                <a:ea typeface="微软雅黑" panose="020B0503020204020204" pitchFamily="34" charset="-122"/>
              </a:rPr>
              <a:t>Helm helps you manage Kubernetes applications — Helm Charts help you define, install, and upgrade even the most complex Kubernetes application.</a:t>
            </a:r>
          </a:p>
          <a:p>
            <a:endParaRPr lang="en-US" altLang="zh-CN" dirty="0"/>
          </a:p>
          <a:p>
            <a:r>
              <a:rPr lang="en-US" altLang="zh-CN" dirty="0"/>
              <a:t>944 charts ready to deploy</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84</a:t>
            </a:fld>
            <a:endParaRPr lang="zh-CN" altLang="en-US"/>
          </a:p>
        </p:txBody>
      </p:sp>
    </p:spTree>
    <p:extLst>
      <p:ext uri="{BB962C8B-B14F-4D97-AF65-F5344CB8AC3E}">
        <p14:creationId xmlns:p14="http://schemas.microsoft.com/office/powerpoint/2010/main" val="3347662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570ADD2-368E-413B-B05B-B4FB3FE4CE04}" type="slidenum">
              <a:rPr lang="zh-CN" altLang="en-US" smtClean="0"/>
              <a:t>10</a:t>
            </a:fld>
            <a:endParaRPr lang="zh-CN" altLang="en-US"/>
          </a:p>
        </p:txBody>
      </p:sp>
    </p:spTree>
    <p:extLst>
      <p:ext uri="{BB962C8B-B14F-4D97-AF65-F5344CB8AC3E}">
        <p14:creationId xmlns:p14="http://schemas.microsoft.com/office/powerpoint/2010/main" val="32316721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85</a:t>
            </a:fld>
            <a:endParaRPr lang="zh-CN" altLang="en-US"/>
          </a:p>
        </p:txBody>
      </p:sp>
    </p:spTree>
    <p:extLst>
      <p:ext uri="{BB962C8B-B14F-4D97-AF65-F5344CB8AC3E}">
        <p14:creationId xmlns:p14="http://schemas.microsoft.com/office/powerpoint/2010/main" val="22934840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86</a:t>
            </a:fld>
            <a:endParaRPr lang="zh-CN" altLang="en-US"/>
          </a:p>
        </p:txBody>
      </p:sp>
    </p:spTree>
    <p:extLst>
      <p:ext uri="{BB962C8B-B14F-4D97-AF65-F5344CB8AC3E}">
        <p14:creationId xmlns:p14="http://schemas.microsoft.com/office/powerpoint/2010/main" val="14489946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87</a:t>
            </a:fld>
            <a:endParaRPr lang="zh-CN" altLang="en-US"/>
          </a:p>
        </p:txBody>
      </p:sp>
    </p:spTree>
    <p:extLst>
      <p:ext uri="{BB962C8B-B14F-4D97-AF65-F5344CB8AC3E}">
        <p14:creationId xmlns:p14="http://schemas.microsoft.com/office/powerpoint/2010/main" val="825651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88</a:t>
            </a:fld>
            <a:endParaRPr lang="zh-CN" altLang="en-US"/>
          </a:p>
        </p:txBody>
      </p:sp>
    </p:spTree>
    <p:extLst>
      <p:ext uri="{BB962C8B-B14F-4D97-AF65-F5344CB8AC3E}">
        <p14:creationId xmlns:p14="http://schemas.microsoft.com/office/powerpoint/2010/main" val="2820323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89</a:t>
            </a:fld>
            <a:endParaRPr lang="zh-CN" altLang="en-US"/>
          </a:p>
        </p:txBody>
      </p:sp>
    </p:spTree>
    <p:extLst>
      <p:ext uri="{BB962C8B-B14F-4D97-AF65-F5344CB8AC3E}">
        <p14:creationId xmlns:p14="http://schemas.microsoft.com/office/powerpoint/2010/main" val="5115627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下面介绍一下微服务平台主要设计的思路和发展方向</a:t>
            </a:r>
            <a:endParaRPr lang="en-US" altLang="zh-CN" dirty="0"/>
          </a:p>
          <a:p>
            <a:endParaRPr lang="en-US" altLang="zh-CN" dirty="0"/>
          </a:p>
          <a:p>
            <a:r>
              <a:rPr lang="zh-CN" altLang="en-US" dirty="0"/>
              <a:t>进入 </a:t>
            </a:r>
            <a:r>
              <a:rPr lang="en-US" altLang="zh-CN" dirty="0"/>
              <a:t>21 </a:t>
            </a:r>
            <a:r>
              <a:rPr lang="zh-CN" altLang="en-US" dirty="0"/>
              <a:t>世纪以来，我们见证了企业分布式应用架构从 </a:t>
            </a:r>
            <a:r>
              <a:rPr lang="en-US" altLang="zh-CN" dirty="0"/>
              <a:t>SOA (Service-oriented Architecture)</a:t>
            </a:r>
            <a:r>
              <a:rPr lang="zh-CN" altLang="en-US" dirty="0"/>
              <a:t>，到微服务架构，再到云原生应用架构的演化。</a:t>
            </a:r>
            <a:endParaRPr lang="en-US" altLang="zh-CN" dirty="0"/>
          </a:p>
          <a:p>
            <a:r>
              <a:rPr lang="zh-CN" altLang="en-US" dirty="0"/>
              <a:t>软件架构的核心任务之一就是定义基础设施与应用的边界，合理切分复杂性，减少应用开发者需要面对的复杂性。换句话说，就是让开发者专注在</a:t>
            </a:r>
            <a:r>
              <a:rPr lang="zh-CN" altLang="en-US" dirty="0">
                <a:solidFill>
                  <a:srgbClr val="FF0000"/>
                </a:solidFill>
              </a:rPr>
              <a:t>核心价值</a:t>
            </a:r>
            <a:r>
              <a:rPr lang="zh-CN" altLang="en-US" dirty="0"/>
              <a:t>创新上，而把一些问题交给更合适的人和系统来解决。</a:t>
            </a:r>
            <a:endParaRPr lang="en-US" altLang="zh-CN" dirty="0"/>
          </a:p>
          <a:p>
            <a:r>
              <a:rPr lang="zh-CN" altLang="en-US" dirty="0"/>
              <a:t>而这就是比翼的微服务平台要解决的问题所在。</a:t>
            </a:r>
            <a:endParaRPr lang="en-US" altLang="zh-CN" dirty="0"/>
          </a:p>
          <a:p>
            <a:r>
              <a:rPr lang="zh-CN" altLang="en-US" dirty="0"/>
              <a:t>微服务平台 就是要提供 强大的基础设施层，将服务治理能力下沉到基础设施，实现分离基础设施与应用容器，简化应用运维复杂性，同时也可以 提高开发的效率。</a:t>
            </a:r>
            <a:endParaRPr lang="en-US" altLang="zh-CN" dirty="0"/>
          </a:p>
          <a:p>
            <a:endParaRPr lang="en-US" altLang="zh-CN" dirty="0"/>
          </a:p>
          <a:p>
            <a:r>
              <a:rPr lang="zh-CN" altLang="en-US" dirty="0"/>
              <a:t>大家可以看到，上图中，蓝色代表 应用的业务逻辑或者说是核心价值。</a:t>
            </a:r>
            <a:endParaRPr lang="en-US" altLang="zh-CN" dirty="0"/>
          </a:p>
          <a:p>
            <a:r>
              <a:rPr lang="zh-CN" altLang="en-US" dirty="0"/>
              <a:t>灰色代码 服务需要的 基础设施，比如 服务的注册发现、熔断、调用链跟踪等等。</a:t>
            </a:r>
            <a:endParaRPr lang="en-US" altLang="zh-CN" dirty="0"/>
          </a:p>
          <a:p>
            <a:endParaRPr lang="en-US" altLang="zh-CN" dirty="0"/>
          </a:p>
          <a:p>
            <a:r>
              <a:rPr lang="zh-CN" altLang="en-US" dirty="0"/>
              <a:t>通过微服务平台提供的基础设施层，应用的开发者可以只专注于实现 应用核心的业务逻辑实现。</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32A2CAD8-F91A-409A-B778-AA74111763F6}" type="slidenum">
              <a:rPr lang="zh-CN" altLang="en-US" smtClean="0"/>
              <a:t>90</a:t>
            </a:fld>
            <a:endParaRPr lang="zh-CN" altLang="en-US"/>
          </a:p>
        </p:txBody>
      </p:sp>
    </p:spTree>
    <p:extLst>
      <p:ext uri="{BB962C8B-B14F-4D97-AF65-F5344CB8AC3E}">
        <p14:creationId xmlns:p14="http://schemas.microsoft.com/office/powerpoint/2010/main" val="18477885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微服务平台通过 </a:t>
            </a:r>
            <a:r>
              <a:rPr lang="en-US" altLang="zh-CN" dirty="0"/>
              <a:t>Service Mesh</a:t>
            </a:r>
            <a:r>
              <a:rPr lang="zh-CN" altLang="en-US" dirty="0"/>
              <a:t>（服务网格）架构，将服务治理能力下沉到基础设施，在服务的消费者和提供者两侧以独立进程（</a:t>
            </a:r>
            <a:r>
              <a:rPr lang="en-US" altLang="zh-CN" dirty="0" err="1"/>
              <a:t>SideCar</a:t>
            </a:r>
            <a:r>
              <a:rPr lang="zh-CN" altLang="en-US" dirty="0"/>
              <a:t>）的方式部署。</a:t>
            </a:r>
          </a:p>
          <a:p>
            <a:r>
              <a:rPr lang="zh-CN" altLang="en-US" dirty="0"/>
              <a:t>这样既达到了去中心化的目的，保障了系统的可伸缩性；也实现了服务治理和业务逻辑的解耦，二者可以独立演进不相互干扰，提升了整体架构演进的灵活性。同时服务网格架构减少了对业务逻辑的侵入性，降低了多语言支持的复杂性。</a:t>
            </a:r>
          </a:p>
        </p:txBody>
      </p:sp>
      <p:sp>
        <p:nvSpPr>
          <p:cNvPr id="4" name="灯片编号占位符 3"/>
          <p:cNvSpPr>
            <a:spLocks noGrp="1"/>
          </p:cNvSpPr>
          <p:nvPr>
            <p:ph type="sldNum" sz="quarter" idx="5"/>
          </p:nvPr>
        </p:nvSpPr>
        <p:spPr/>
        <p:txBody>
          <a:bodyPr/>
          <a:lstStyle/>
          <a:p>
            <a:fld id="{32A2CAD8-F91A-409A-B778-AA74111763F6}" type="slidenum">
              <a:rPr lang="zh-CN" altLang="en-US" smtClean="0"/>
              <a:t>91</a:t>
            </a:fld>
            <a:endParaRPr lang="zh-CN" altLang="en-US"/>
          </a:p>
        </p:txBody>
      </p:sp>
    </p:spTree>
    <p:extLst>
      <p:ext uri="{BB962C8B-B14F-4D97-AF65-F5344CB8AC3E}">
        <p14:creationId xmlns:p14="http://schemas.microsoft.com/office/powerpoint/2010/main" val="220092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namespace </a:t>
            </a:r>
            <a:r>
              <a:rPr lang="zh-CN" altLang="en-US" dirty="0"/>
              <a:t>是用来做资源隔离的，</a:t>
            </a:r>
            <a:r>
              <a:rPr lang="en-US" altLang="zh-CN" dirty="0"/>
              <a:t>docker </a:t>
            </a:r>
            <a:r>
              <a:rPr lang="zh-CN" altLang="en-US" dirty="0"/>
              <a:t>中用到了  前六种：</a:t>
            </a:r>
            <a:endParaRPr lang="en-US" altLang="zh-CN" dirty="0"/>
          </a:p>
          <a:p>
            <a:r>
              <a:rPr lang="zh-CN" altLang="en-US" dirty="0"/>
              <a:t>第一个是 </a:t>
            </a:r>
            <a:r>
              <a:rPr lang="en-US" altLang="zh-CN" dirty="0" err="1"/>
              <a:t>mout</a:t>
            </a:r>
            <a:r>
              <a:rPr lang="en-US" altLang="zh-CN" dirty="0"/>
              <a:t> namespace</a:t>
            </a:r>
            <a:r>
              <a:rPr lang="zh-CN" altLang="en-US" dirty="0"/>
              <a:t>。</a:t>
            </a:r>
            <a:r>
              <a:rPr lang="en-US" altLang="zh-CN" dirty="0" err="1"/>
              <a:t>mout</a:t>
            </a:r>
            <a:r>
              <a:rPr lang="en-US" altLang="zh-CN" dirty="0"/>
              <a:t> namespace </a:t>
            </a:r>
            <a:r>
              <a:rPr lang="zh-CN" altLang="en-US" dirty="0"/>
              <a:t>就是保证容器看到的文件系统的视图，是容器镜像提供的一个文件系统，也就是说它看不见宿主机上的其它文件，除了通过 </a:t>
            </a:r>
            <a:r>
              <a:rPr lang="en-US" altLang="zh-CN" dirty="0"/>
              <a:t>-v </a:t>
            </a:r>
            <a:r>
              <a:rPr lang="zh-CN" altLang="en-US" dirty="0"/>
              <a:t>参数 </a:t>
            </a:r>
            <a:r>
              <a:rPr lang="en-US" altLang="zh-CN" dirty="0"/>
              <a:t>bound </a:t>
            </a:r>
            <a:r>
              <a:rPr lang="zh-CN" altLang="en-US" dirty="0"/>
              <a:t>的那种模式，是可以把宿主机上面的一些目录和文件，让它在容器里面可见的；</a:t>
            </a:r>
          </a:p>
          <a:p>
            <a:r>
              <a:rPr lang="zh-CN" altLang="en-US" dirty="0"/>
              <a:t>第二个是 </a:t>
            </a:r>
            <a:r>
              <a:rPr lang="en-US" altLang="zh-CN" dirty="0" err="1"/>
              <a:t>uts</a:t>
            </a:r>
            <a:r>
              <a:rPr lang="en-US" altLang="zh-CN" dirty="0"/>
              <a:t> namespace</a:t>
            </a:r>
            <a:r>
              <a:rPr lang="zh-CN" altLang="en-US" dirty="0"/>
              <a:t>，这个 </a:t>
            </a:r>
            <a:r>
              <a:rPr lang="en-US" altLang="zh-CN" dirty="0"/>
              <a:t>namespace </a:t>
            </a:r>
            <a:r>
              <a:rPr lang="zh-CN" altLang="en-US" dirty="0"/>
              <a:t>主要是隔离了 </a:t>
            </a:r>
            <a:r>
              <a:rPr lang="en-US" altLang="zh-CN" dirty="0"/>
              <a:t>hostname </a:t>
            </a:r>
            <a:r>
              <a:rPr lang="zh-CN" altLang="en-US" dirty="0"/>
              <a:t>和 </a:t>
            </a:r>
            <a:r>
              <a:rPr lang="en-US" altLang="zh-CN" dirty="0"/>
              <a:t>domain</a:t>
            </a:r>
            <a:r>
              <a:rPr lang="zh-CN" altLang="en-US" dirty="0"/>
              <a:t>；</a:t>
            </a:r>
          </a:p>
          <a:p>
            <a:r>
              <a:rPr lang="zh-CN" altLang="en-US" dirty="0"/>
              <a:t>第三个是 </a:t>
            </a:r>
            <a:r>
              <a:rPr lang="en-US" altLang="zh-CN" dirty="0" err="1"/>
              <a:t>pid</a:t>
            </a:r>
            <a:r>
              <a:rPr lang="en-US" altLang="zh-CN" dirty="0"/>
              <a:t> namespace</a:t>
            </a:r>
            <a:r>
              <a:rPr lang="zh-CN" altLang="en-US" dirty="0"/>
              <a:t>，这个 </a:t>
            </a:r>
            <a:r>
              <a:rPr lang="en-US" altLang="zh-CN" dirty="0"/>
              <a:t>namespace </a:t>
            </a:r>
            <a:r>
              <a:rPr lang="zh-CN" altLang="en-US" dirty="0"/>
              <a:t>是保证了容器的 </a:t>
            </a:r>
            <a:r>
              <a:rPr lang="en-US" altLang="zh-CN" dirty="0" err="1"/>
              <a:t>init</a:t>
            </a:r>
            <a:r>
              <a:rPr lang="en-US" altLang="zh-CN" dirty="0"/>
              <a:t> </a:t>
            </a:r>
            <a:r>
              <a:rPr lang="zh-CN" altLang="en-US" dirty="0"/>
              <a:t>进程是以 </a:t>
            </a:r>
            <a:r>
              <a:rPr lang="en-US" altLang="zh-CN" dirty="0"/>
              <a:t>1 </a:t>
            </a:r>
            <a:r>
              <a:rPr lang="zh-CN" altLang="en-US" dirty="0"/>
              <a:t>号进程来启动的；</a:t>
            </a:r>
          </a:p>
          <a:p>
            <a:r>
              <a:rPr lang="zh-CN" altLang="en-US" dirty="0"/>
              <a:t>第四个是网络 </a:t>
            </a:r>
            <a:r>
              <a:rPr lang="en-US" altLang="zh-CN" dirty="0"/>
              <a:t>namespace</a:t>
            </a:r>
            <a:r>
              <a:rPr lang="zh-CN" altLang="en-US" dirty="0"/>
              <a:t>，除了容器用 </a:t>
            </a:r>
            <a:r>
              <a:rPr lang="en-US" altLang="zh-CN" dirty="0"/>
              <a:t>host </a:t>
            </a:r>
            <a:r>
              <a:rPr lang="zh-CN" altLang="en-US" dirty="0"/>
              <a:t>网络这种模式之外，其他所有的网络模式都有一个自己的 </a:t>
            </a:r>
            <a:r>
              <a:rPr lang="en-US" altLang="zh-CN" dirty="0"/>
              <a:t>network namespace </a:t>
            </a:r>
            <a:r>
              <a:rPr lang="zh-CN" altLang="en-US" dirty="0"/>
              <a:t>的文件；</a:t>
            </a:r>
          </a:p>
          <a:p>
            <a:r>
              <a:rPr lang="zh-CN" altLang="en-US" dirty="0"/>
              <a:t>第五个是 </a:t>
            </a:r>
            <a:r>
              <a:rPr lang="en-US" altLang="zh-CN" dirty="0"/>
              <a:t>user namespace</a:t>
            </a:r>
            <a:r>
              <a:rPr lang="zh-CN" altLang="en-US" dirty="0"/>
              <a:t>，这个 </a:t>
            </a:r>
            <a:r>
              <a:rPr lang="en-US" altLang="zh-CN" dirty="0"/>
              <a:t>namespace </a:t>
            </a:r>
            <a:r>
              <a:rPr lang="zh-CN" altLang="en-US" dirty="0"/>
              <a:t>是控制用户 </a:t>
            </a:r>
            <a:r>
              <a:rPr lang="en-US" altLang="zh-CN" dirty="0"/>
              <a:t>UID </a:t>
            </a:r>
            <a:r>
              <a:rPr lang="zh-CN" altLang="en-US" dirty="0"/>
              <a:t>和 </a:t>
            </a:r>
            <a:r>
              <a:rPr lang="en-US" altLang="zh-CN" dirty="0"/>
              <a:t>GID </a:t>
            </a:r>
            <a:r>
              <a:rPr lang="zh-CN" altLang="en-US" dirty="0"/>
              <a:t>在容器内部和宿主机上的一个映射，不过这个 </a:t>
            </a:r>
            <a:r>
              <a:rPr lang="en-US" altLang="zh-CN" dirty="0"/>
              <a:t>namespace </a:t>
            </a:r>
            <a:r>
              <a:rPr lang="zh-CN" altLang="en-US" dirty="0"/>
              <a:t>用的比较少；</a:t>
            </a:r>
          </a:p>
          <a:p>
            <a:r>
              <a:rPr lang="zh-CN" altLang="en-US" dirty="0"/>
              <a:t>第六个是 </a:t>
            </a:r>
            <a:r>
              <a:rPr lang="en-US" altLang="zh-CN" dirty="0"/>
              <a:t>IPC namespace</a:t>
            </a:r>
            <a:r>
              <a:rPr lang="zh-CN" altLang="en-US" dirty="0"/>
              <a:t>，这个 </a:t>
            </a:r>
            <a:r>
              <a:rPr lang="en-US" altLang="zh-CN" dirty="0"/>
              <a:t>namespace </a:t>
            </a:r>
            <a:r>
              <a:rPr lang="zh-CN" altLang="en-US" dirty="0"/>
              <a:t>是控制了进程兼通信的一些东西，比方说信号量；</a:t>
            </a:r>
          </a:p>
          <a:p>
            <a:r>
              <a:rPr lang="zh-CN" altLang="en-US" dirty="0"/>
              <a:t>第七个是 </a:t>
            </a:r>
            <a:r>
              <a:rPr lang="en-US" altLang="zh-CN" dirty="0" err="1"/>
              <a:t>cgroup</a:t>
            </a:r>
            <a:r>
              <a:rPr lang="en-US" altLang="zh-CN" dirty="0"/>
              <a:t> namespace</a:t>
            </a:r>
            <a:endParaRPr lang="zh-CN" altLang="en-US" dirty="0"/>
          </a:p>
        </p:txBody>
      </p:sp>
      <p:sp>
        <p:nvSpPr>
          <p:cNvPr id="4" name="灯片编号占位符 3"/>
          <p:cNvSpPr>
            <a:spLocks noGrp="1"/>
          </p:cNvSpPr>
          <p:nvPr>
            <p:ph type="sldNum" sz="quarter" idx="5"/>
          </p:nvPr>
        </p:nvSpPr>
        <p:spPr/>
        <p:txBody>
          <a:bodyPr/>
          <a:lstStyle/>
          <a:p>
            <a:fld id="{4570ADD2-368E-413B-B05B-B4FB3FE4CE04}" type="slidenum">
              <a:rPr lang="zh-CN" altLang="en-US" smtClean="0"/>
              <a:t>11</a:t>
            </a:fld>
            <a:endParaRPr lang="zh-CN" altLang="en-US"/>
          </a:p>
        </p:txBody>
      </p:sp>
    </p:spTree>
    <p:extLst>
      <p:ext uri="{BB962C8B-B14F-4D97-AF65-F5344CB8AC3E}">
        <p14:creationId xmlns:p14="http://schemas.microsoft.com/office/powerpoint/2010/main" val="2154387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570ADD2-368E-413B-B05B-B4FB3FE4CE04}" type="slidenum">
              <a:rPr lang="zh-CN" altLang="en-US" smtClean="0"/>
              <a:t>12</a:t>
            </a:fld>
            <a:endParaRPr lang="zh-CN" altLang="en-US"/>
          </a:p>
        </p:txBody>
      </p:sp>
    </p:spTree>
    <p:extLst>
      <p:ext uri="{BB962C8B-B14F-4D97-AF65-F5344CB8AC3E}">
        <p14:creationId xmlns:p14="http://schemas.microsoft.com/office/powerpoint/2010/main" val="1324464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96253-6245-4123-BDCE-F4A79691519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7BCF3D6-6AD5-477B-9107-3C87EAE9B8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4E94A9F-A94A-4140-BFC8-A181E3794848}"/>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5" name="页脚占位符 4">
            <a:extLst>
              <a:ext uri="{FF2B5EF4-FFF2-40B4-BE49-F238E27FC236}">
                <a16:creationId xmlns:a16="http://schemas.microsoft.com/office/drawing/2014/main" id="{0D822934-A312-4D7C-BA82-C9ED84CEBD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B501A6-6615-45E4-882B-F6E8E387A7F5}"/>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3708597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641F14-53A9-4023-A147-D40C43CFAAC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BE54815-58F3-46E8-991B-46931C6903B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F05507-1884-4CA8-9723-AEA25E3BC385}"/>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5" name="页脚占位符 4">
            <a:extLst>
              <a:ext uri="{FF2B5EF4-FFF2-40B4-BE49-F238E27FC236}">
                <a16:creationId xmlns:a16="http://schemas.microsoft.com/office/drawing/2014/main" id="{E86DAF83-F8D1-4C8A-9904-132849C6D2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45708A-8063-4D1B-8BCD-94769DE49FCD}"/>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318806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1050E2-616C-4906-9635-F6BD33DE7EF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8857001-F899-483E-B53E-6A7D00D7EA9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2DF818C-6F1B-48CE-BC8A-6D250F838B61}"/>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5" name="页脚占位符 4">
            <a:extLst>
              <a:ext uri="{FF2B5EF4-FFF2-40B4-BE49-F238E27FC236}">
                <a16:creationId xmlns:a16="http://schemas.microsoft.com/office/drawing/2014/main" id="{CF2A0514-9DEF-44BA-A08A-23B8CB285C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B81DF8-5D89-4CEB-A2CF-F3E7CE9B7D78}"/>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1484859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9" name="矩形 8"/>
          <p:cNvSpPr/>
          <p:nvPr userDrawn="1"/>
        </p:nvSpPr>
        <p:spPr>
          <a:xfrm>
            <a:off x="11599920" y="6405332"/>
            <a:ext cx="412292" cy="297454"/>
          </a:xfrm>
          <a:prstGeom prst="rect">
            <a:avLst/>
          </a:prstGeom>
        </p:spPr>
        <p:txBody>
          <a:bodyPr wrap="none">
            <a:spAutoFit/>
          </a:bodyPr>
          <a:lstStyle/>
          <a:p>
            <a:pPr algn="ctr" fontAlgn="auto">
              <a:spcBef>
                <a:spcPts val="0"/>
              </a:spcBef>
              <a:spcAft>
                <a:spcPts val="0"/>
              </a:spcAft>
            </a:pPr>
            <a:fld id="{92258956-3BB6-474B-B3BA-5FB1640C6559}" type="slidenum">
              <a:rPr lang="zh-CN" altLang="en-US" sz="1333" b="0">
                <a:solidFill>
                  <a:schemeClr val="tx1">
                    <a:lumMod val="85000"/>
                    <a:lumOff val="15000"/>
                  </a:schemeClr>
                </a:solidFill>
                <a:latin typeface="微软雅黑" panose="020B0503020204020204" pitchFamily="34" charset="-122"/>
                <a:ea typeface="微软雅黑" panose="020B0503020204020204" pitchFamily="34" charset="-122"/>
              </a:rPr>
              <a:pPr algn="ctr" fontAlgn="auto">
                <a:spcBef>
                  <a:spcPts val="0"/>
                </a:spcBef>
                <a:spcAft>
                  <a:spcPts val="0"/>
                </a:spcAft>
              </a:pPr>
              <a:t>‹#›</a:t>
            </a:fld>
            <a:endParaRPr lang="zh-CN" altLang="en-US" sz="1333" b="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33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A1300-584B-43B7-8EF5-EE38FC70E6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1E56D9E-0C23-4794-91FA-12D83E7796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9A4ED1-ACE4-4692-96B6-80B217F6AD04}"/>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5" name="页脚占位符 4">
            <a:extLst>
              <a:ext uri="{FF2B5EF4-FFF2-40B4-BE49-F238E27FC236}">
                <a16:creationId xmlns:a16="http://schemas.microsoft.com/office/drawing/2014/main" id="{23656F6F-9E66-4B5A-B18D-61CAEC45FD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0B1C8D-0D5A-4515-9C93-5F46154B8976}"/>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340096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A0386-1910-4413-9254-E22ED9DDB76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233D0DE-4B28-450A-8CFE-A504B56D75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F944EC0-FF18-440B-9899-505E2ADE24D2}"/>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5" name="页脚占位符 4">
            <a:extLst>
              <a:ext uri="{FF2B5EF4-FFF2-40B4-BE49-F238E27FC236}">
                <a16:creationId xmlns:a16="http://schemas.microsoft.com/office/drawing/2014/main" id="{56B508D8-200C-4DC2-8431-964AC2AA56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F70F54-6053-4222-8432-F85C7117BBF1}"/>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420919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A8026-7F94-4206-A967-7AAE60F795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A9D52F-8498-4DA3-A239-0C53B93E49A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D5C758-DA88-43CB-AE5E-010D402DA74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985C590-A8F6-47CC-9184-26177B2B2C3A}"/>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6" name="页脚占位符 5">
            <a:extLst>
              <a:ext uri="{FF2B5EF4-FFF2-40B4-BE49-F238E27FC236}">
                <a16:creationId xmlns:a16="http://schemas.microsoft.com/office/drawing/2014/main" id="{27A4C64F-5BC1-4388-AF52-629AC1DC1D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694BE6-BC77-4B18-A2CE-96BE316221B7}"/>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3007084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ED1FB-B3B7-47B5-94F3-17BAD33CC2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9BA4EB-2AAA-409E-9228-FD7998193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90DB49E-2C7D-41D5-98EC-AFA324A92FD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73C4D3-CF62-453A-87A9-D251D880AF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87157E8-EB08-434F-BA63-A7A23210BEB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9972F9C-51E4-4544-BC89-C72B40C39C50}"/>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8" name="页脚占位符 7">
            <a:extLst>
              <a:ext uri="{FF2B5EF4-FFF2-40B4-BE49-F238E27FC236}">
                <a16:creationId xmlns:a16="http://schemas.microsoft.com/office/drawing/2014/main" id="{2BC16EAC-47DF-453B-8271-6C7A87E005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1910C78-E829-42DE-9FCA-DCAA6754EB5C}"/>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3306241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D6599B-75FA-479B-90B4-1C1F1CC110B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C732CC6-B773-4014-BAE0-0A6A93C3486E}"/>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4" name="页脚占位符 3">
            <a:extLst>
              <a:ext uri="{FF2B5EF4-FFF2-40B4-BE49-F238E27FC236}">
                <a16:creationId xmlns:a16="http://schemas.microsoft.com/office/drawing/2014/main" id="{25328307-67E5-46F0-9313-898B370315A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672286-DCA7-423A-9425-57E702843A45}"/>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368945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87C8C3-A78A-40C1-823D-14E33C280EA6}"/>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3" name="页脚占位符 2">
            <a:extLst>
              <a:ext uri="{FF2B5EF4-FFF2-40B4-BE49-F238E27FC236}">
                <a16:creationId xmlns:a16="http://schemas.microsoft.com/office/drawing/2014/main" id="{15349BCC-8914-4592-945E-43083166A7D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062809D-2CFA-4679-A9E9-B20904B3CD6E}"/>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37308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FC115-C853-4FA5-94BD-A3BFBA6F62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E119785-ED75-4E20-B625-B963E13B06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14F25C1-0DCE-4AA1-A51A-A74AC8774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76A4258-CC96-4FE9-A655-6C31719D9F1A}"/>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6" name="页脚占位符 5">
            <a:extLst>
              <a:ext uri="{FF2B5EF4-FFF2-40B4-BE49-F238E27FC236}">
                <a16:creationId xmlns:a16="http://schemas.microsoft.com/office/drawing/2014/main" id="{965D1AA9-8B67-4C27-B4F2-E8A211069C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3197CA-2E7E-4C0A-AF10-BD5994D8578A}"/>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30359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1A6FF-49D6-4CCA-A0B7-A6735443C6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6DC1C07-E2B7-439A-899C-1332094638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3044B2-5FF0-4163-A5DF-6159899DBC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08046B0-A5CC-4FA2-9F98-D50E0542B89A}"/>
              </a:ext>
            </a:extLst>
          </p:cNvPr>
          <p:cNvSpPr>
            <a:spLocks noGrp="1"/>
          </p:cNvSpPr>
          <p:nvPr>
            <p:ph type="dt" sz="half" idx="10"/>
          </p:nvPr>
        </p:nvSpPr>
        <p:spPr/>
        <p:txBody>
          <a:bodyPr/>
          <a:lstStyle/>
          <a:p>
            <a:fld id="{61AA3C3D-886B-4FA2-A557-75A9B2DD526A}" type="datetimeFigureOut">
              <a:rPr lang="zh-CN" altLang="en-US" smtClean="0"/>
              <a:t>2020/6/17</a:t>
            </a:fld>
            <a:endParaRPr lang="zh-CN" altLang="en-US"/>
          </a:p>
        </p:txBody>
      </p:sp>
      <p:sp>
        <p:nvSpPr>
          <p:cNvPr id="6" name="页脚占位符 5">
            <a:extLst>
              <a:ext uri="{FF2B5EF4-FFF2-40B4-BE49-F238E27FC236}">
                <a16:creationId xmlns:a16="http://schemas.microsoft.com/office/drawing/2014/main" id="{56CBB64E-12F4-43DE-BE3A-416F18AE49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08B61FC-5421-4758-B311-3A4F9041F369}"/>
              </a:ext>
            </a:extLst>
          </p:cNvPr>
          <p:cNvSpPr>
            <a:spLocks noGrp="1"/>
          </p:cNvSpPr>
          <p:nvPr>
            <p:ph type="sldNum" sz="quarter" idx="12"/>
          </p:nvPr>
        </p:nvSpPr>
        <p:spPr/>
        <p:txBody>
          <a:body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148203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32CD483-DBAB-4CC6-AE5C-E1C80843C1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3F052F4-EE26-439D-8B6F-B5A1B59093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D730D6-D6B0-47CD-A56C-E92B5F52B5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A3C3D-886B-4FA2-A557-75A9B2DD526A}" type="datetimeFigureOut">
              <a:rPr lang="zh-CN" altLang="en-US" smtClean="0"/>
              <a:t>2020/6/17</a:t>
            </a:fld>
            <a:endParaRPr lang="zh-CN" altLang="en-US"/>
          </a:p>
        </p:txBody>
      </p:sp>
      <p:sp>
        <p:nvSpPr>
          <p:cNvPr id="5" name="页脚占位符 4">
            <a:extLst>
              <a:ext uri="{FF2B5EF4-FFF2-40B4-BE49-F238E27FC236}">
                <a16:creationId xmlns:a16="http://schemas.microsoft.com/office/drawing/2014/main" id="{0787E8D7-DEEC-40E9-A41C-87B84D5CD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7E950B1-4C39-40EB-8D0D-60A143D083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E96B9F-A2C5-455D-A0D1-4AA929EE7154}" type="slidenum">
              <a:rPr lang="zh-CN" altLang="en-US" smtClean="0"/>
              <a:t>‹#›</a:t>
            </a:fld>
            <a:endParaRPr lang="zh-CN" altLang="en-US"/>
          </a:p>
        </p:txBody>
      </p:sp>
    </p:spTree>
    <p:extLst>
      <p:ext uri="{BB962C8B-B14F-4D97-AF65-F5344CB8AC3E}">
        <p14:creationId xmlns:p14="http://schemas.microsoft.com/office/powerpoint/2010/main" val="3704926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20.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22.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23.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4.png"/><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25.png"/><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26.png"/><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26.xml"/><Relationship Id="rId5" Type="http://schemas.openxmlformats.org/officeDocument/2006/relationships/image" Target="../media/image27.png"/><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8.pn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tiff"/><Relationship Id="rId7" Type="http://schemas.openxmlformats.org/officeDocument/2006/relationships/image" Target="../media/image33.svg"/><Relationship Id="rId12" Type="http://schemas.openxmlformats.org/officeDocument/2006/relationships/image" Target="../media/image38.sv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svg"/><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easzlab/kubeasz"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9C544AC-B970-4EEA-AC94-9E74056F11A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11722"/>
            <a:ext cx="12192000" cy="6858000"/>
          </a:xfrm>
          <a:prstGeom prst="rect">
            <a:avLst/>
          </a:prstGeom>
        </p:spPr>
      </p:pic>
      <p:sp>
        <p:nvSpPr>
          <p:cNvPr id="15" name="矩形 14"/>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C8194F05-1235-41A3-959A-88A3F0ABDEE5}"/>
              </a:ext>
            </a:extLst>
          </p:cNvPr>
          <p:cNvSpPr/>
          <p:nvPr/>
        </p:nvSpPr>
        <p:spPr>
          <a:xfrm>
            <a:off x="2698883" y="2842077"/>
            <a:ext cx="6794231" cy="830997"/>
          </a:xfrm>
          <a:prstGeom prst="rect">
            <a:avLst/>
          </a:prstGeom>
        </p:spPr>
        <p:txBody>
          <a:bodyPr wrap="none">
            <a:spAutoFit/>
          </a:bodyPr>
          <a:lstStyle/>
          <a:p>
            <a:pPr algn="ctr" defTabSz="685698"/>
            <a:r>
              <a:rPr lang="en-US" altLang="zh-CN" sz="4800" b="1">
                <a:solidFill>
                  <a:schemeClr val="bg1"/>
                </a:solidFill>
                <a:latin typeface="微软雅黑"/>
                <a:ea typeface="微软雅黑"/>
              </a:rPr>
              <a:t>Kubernetes</a:t>
            </a:r>
            <a:r>
              <a:rPr lang="zh-CN" altLang="en-US" sz="4800" b="1">
                <a:solidFill>
                  <a:schemeClr val="bg1"/>
                </a:solidFill>
                <a:latin typeface="微软雅黑"/>
                <a:ea typeface="微软雅黑"/>
              </a:rPr>
              <a:t>入门和实践</a:t>
            </a:r>
            <a:endParaRPr lang="zh-CN" altLang="en-US" sz="4800" b="1" dirty="0">
              <a:solidFill>
                <a:schemeClr val="bg1"/>
              </a:solidFill>
              <a:latin typeface="微软雅黑"/>
              <a:ea typeface="微软雅黑"/>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
        <p:nvSpPr>
          <p:cNvPr id="7" name="文本框 6">
            <a:extLst>
              <a:ext uri="{FF2B5EF4-FFF2-40B4-BE49-F238E27FC236}">
                <a16:creationId xmlns:a16="http://schemas.microsoft.com/office/drawing/2014/main" id="{E5611DD8-AC94-481E-9569-5A27E9387272}"/>
              </a:ext>
            </a:extLst>
          </p:cNvPr>
          <p:cNvSpPr txBox="1"/>
          <p:nvPr/>
        </p:nvSpPr>
        <p:spPr>
          <a:xfrm>
            <a:off x="3333038" y="3935310"/>
            <a:ext cx="5525913" cy="400110"/>
          </a:xfrm>
          <a:prstGeom prst="rect">
            <a:avLst/>
          </a:prstGeom>
          <a:noFill/>
        </p:spPr>
        <p:txBody>
          <a:bodyPr wrap="square" rtlCol="0">
            <a:spAutoFit/>
          </a:bodyPr>
          <a:lstStyle/>
          <a:p>
            <a:pPr algn="r"/>
            <a:r>
              <a:rPr lang="zh-CN" altLang="en-US" sz="2000" dirty="0">
                <a:solidFill>
                  <a:schemeClr val="bg1"/>
                </a:solidFill>
                <a:latin typeface="微软雅黑" panose="020B0503020204020204" pitchFamily="34" charset="-122"/>
                <a:ea typeface="微软雅黑" panose="020B0503020204020204" pitchFamily="34" charset="-122"/>
              </a:rPr>
              <a:t>软件服务部</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共享研发中心  付翔 </a:t>
            </a:r>
          </a:p>
        </p:txBody>
      </p:sp>
    </p:spTree>
    <p:extLst>
      <p:ext uri="{BB962C8B-B14F-4D97-AF65-F5344CB8AC3E}">
        <p14:creationId xmlns:p14="http://schemas.microsoft.com/office/powerpoint/2010/main" val="36354635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2395469"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dirty="0">
                  <a:solidFill>
                    <a:srgbClr val="073165"/>
                  </a:solidFill>
                  <a:ea typeface="微软雅黑" panose="020B0503020204020204" charset="-122"/>
                </a:rPr>
                <a:t>Docker </a:t>
              </a:r>
              <a:r>
                <a:rPr lang="zh-CN" altLang="en-US" sz="1800" b="1" kern="0" dirty="0">
                  <a:solidFill>
                    <a:srgbClr val="073165"/>
                  </a:solidFill>
                  <a:ea typeface="微软雅黑" panose="020B0503020204020204" charset="-122"/>
                </a:rPr>
                <a:t>的架构图</a:t>
              </a:r>
            </a:p>
          </p:txBody>
        </p:sp>
      </p:grpSp>
      <p:pic>
        <p:nvPicPr>
          <p:cNvPr id="3" name="图片 2">
            <a:extLst>
              <a:ext uri="{FF2B5EF4-FFF2-40B4-BE49-F238E27FC236}">
                <a16:creationId xmlns:a16="http://schemas.microsoft.com/office/drawing/2014/main" id="{4E1545C3-78EF-44B3-BCC0-BD1409A3D0E8}"/>
              </a:ext>
            </a:extLst>
          </p:cNvPr>
          <p:cNvPicPr>
            <a:picLocks noChangeAspect="1"/>
          </p:cNvPicPr>
          <p:nvPr/>
        </p:nvPicPr>
        <p:blipFill>
          <a:blip r:embed="rId3"/>
          <a:stretch>
            <a:fillRect/>
          </a:stretch>
        </p:blipFill>
        <p:spPr>
          <a:xfrm>
            <a:off x="6248562" y="1120675"/>
            <a:ext cx="5338713" cy="2916891"/>
          </a:xfrm>
          <a:prstGeom prst="rect">
            <a:avLst/>
          </a:prstGeom>
        </p:spPr>
      </p:pic>
      <p:sp>
        <p:nvSpPr>
          <p:cNvPr id="11" name="矩形 10">
            <a:extLst>
              <a:ext uri="{FF2B5EF4-FFF2-40B4-BE49-F238E27FC236}">
                <a16:creationId xmlns:a16="http://schemas.microsoft.com/office/drawing/2014/main" id="{E8266078-135A-40C6-8C75-3327B0783DE7}"/>
              </a:ext>
            </a:extLst>
          </p:cNvPr>
          <p:cNvSpPr/>
          <p:nvPr/>
        </p:nvSpPr>
        <p:spPr>
          <a:xfrm>
            <a:off x="726828" y="1120675"/>
            <a:ext cx="4826807" cy="4370427"/>
          </a:xfrm>
          <a:prstGeom prst="rect">
            <a:avLst/>
          </a:prstGeom>
        </p:spPr>
        <p:txBody>
          <a:bodyPr wrap="square">
            <a:spAutoFit/>
          </a:bodyPr>
          <a:lstStyle/>
          <a:p>
            <a:pPr marL="342900" indent="-342900">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Docker Client</a:t>
            </a:r>
            <a:r>
              <a:rPr lang="zh-CN" altLang="en-US" sz="1600" dirty="0">
                <a:solidFill>
                  <a:schemeClr val="bg1"/>
                </a:solidFill>
                <a:latin typeface="微软雅黑" panose="020B0503020204020204" pitchFamily="34" charset="-122"/>
                <a:ea typeface="微软雅黑" panose="020B0503020204020204" pitchFamily="34" charset="-122"/>
              </a:rPr>
              <a:t>：即 </a:t>
            </a:r>
            <a:r>
              <a:rPr lang="en-US" altLang="zh-CN" sz="1600" dirty="0">
                <a:solidFill>
                  <a:schemeClr val="bg1"/>
                </a:solidFill>
                <a:latin typeface="微软雅黑" panose="020B0503020204020204" pitchFamily="34" charset="-122"/>
                <a:ea typeface="微软雅黑" panose="020B0503020204020204" pitchFamily="34" charset="-122"/>
              </a:rPr>
              <a:t>Docker </a:t>
            </a:r>
            <a:r>
              <a:rPr lang="zh-CN" altLang="en-US" sz="1600" dirty="0">
                <a:solidFill>
                  <a:schemeClr val="bg1"/>
                </a:solidFill>
                <a:latin typeface="微软雅黑" panose="020B0503020204020204" pitchFamily="34" charset="-122"/>
                <a:ea typeface="微软雅黑" panose="020B0503020204020204" pitchFamily="34" charset="-122"/>
              </a:rPr>
              <a:t>命令行工具</a:t>
            </a:r>
          </a:p>
          <a:p>
            <a:pPr marL="342900" indent="-342900">
              <a:buFont typeface="Arial" panose="020B0604020202020204" pitchFamily="34" charset="0"/>
              <a:buChar char="•"/>
            </a:pPr>
            <a:endParaRPr lang="zh-CN" altLang="en-US" sz="16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Docker Host</a:t>
            </a:r>
            <a:r>
              <a:rPr lang="zh-CN" altLang="en-US" sz="1600" dirty="0">
                <a:solidFill>
                  <a:schemeClr val="bg1"/>
                </a:solidFill>
                <a:latin typeface="微软雅黑" panose="020B0503020204020204" pitchFamily="34" charset="-122"/>
                <a:ea typeface="微软雅黑" panose="020B0503020204020204" pitchFamily="34" charset="-122"/>
              </a:rPr>
              <a:t>：宿主机，</a:t>
            </a:r>
            <a:r>
              <a:rPr lang="en-US" altLang="zh-CN" sz="1600" dirty="0">
                <a:solidFill>
                  <a:schemeClr val="bg1"/>
                </a:solidFill>
                <a:latin typeface="微软雅黑" panose="020B0503020204020204" pitchFamily="34" charset="-122"/>
                <a:ea typeface="微软雅黑" panose="020B0503020204020204" pitchFamily="34" charset="-122"/>
              </a:rPr>
              <a:t>Docker Daemon </a:t>
            </a:r>
            <a:r>
              <a:rPr lang="zh-CN" altLang="en-US" sz="1600" dirty="0">
                <a:solidFill>
                  <a:schemeClr val="bg1"/>
                </a:solidFill>
                <a:latin typeface="微软雅黑" panose="020B0503020204020204" pitchFamily="34" charset="-122"/>
                <a:ea typeface="微软雅黑" panose="020B0503020204020204" pitchFamily="34" charset="-122"/>
              </a:rPr>
              <a:t>的运行环境服务器</a:t>
            </a:r>
          </a:p>
          <a:p>
            <a:pPr marL="342900" indent="-342900">
              <a:buFont typeface="Arial" panose="020B0604020202020204" pitchFamily="34" charset="0"/>
              <a:buChar char="•"/>
            </a:pPr>
            <a:endParaRPr lang="zh-CN" altLang="en-US" sz="16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Docker Daemon</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Docker </a:t>
            </a:r>
            <a:r>
              <a:rPr lang="zh-CN" altLang="en-US" sz="1600" dirty="0">
                <a:solidFill>
                  <a:schemeClr val="bg1"/>
                </a:solidFill>
                <a:latin typeface="微软雅黑" panose="020B0503020204020204" pitchFamily="34" charset="-122"/>
                <a:ea typeface="微软雅黑" panose="020B0503020204020204" pitchFamily="34" charset="-122"/>
              </a:rPr>
              <a:t>的守护进程，</a:t>
            </a:r>
            <a:r>
              <a:rPr lang="en-US" altLang="zh-CN" sz="1600" dirty="0">
                <a:solidFill>
                  <a:schemeClr val="bg1"/>
                </a:solidFill>
                <a:latin typeface="微软雅黑" panose="020B0503020204020204" pitchFamily="34" charset="-122"/>
                <a:ea typeface="微软雅黑" panose="020B0503020204020204" pitchFamily="34" charset="-122"/>
              </a:rPr>
              <a:t>Docker Client </a:t>
            </a:r>
            <a:r>
              <a:rPr lang="zh-CN" altLang="en-US" sz="1600" dirty="0">
                <a:solidFill>
                  <a:schemeClr val="bg1"/>
                </a:solidFill>
                <a:latin typeface="微软雅黑" panose="020B0503020204020204" pitchFamily="34" charset="-122"/>
                <a:ea typeface="微软雅黑" panose="020B0503020204020204" pitchFamily="34" charset="-122"/>
              </a:rPr>
              <a:t>通过命令行与 </a:t>
            </a:r>
            <a:r>
              <a:rPr lang="en-US" altLang="zh-CN" sz="1600" dirty="0">
                <a:solidFill>
                  <a:schemeClr val="bg1"/>
                </a:solidFill>
                <a:latin typeface="微软雅黑" panose="020B0503020204020204" pitchFamily="34" charset="-122"/>
                <a:ea typeface="微软雅黑" panose="020B0503020204020204" pitchFamily="34" charset="-122"/>
              </a:rPr>
              <a:t>Docker Daemon </a:t>
            </a:r>
            <a:r>
              <a:rPr lang="zh-CN" altLang="en-US" sz="1600" dirty="0">
                <a:solidFill>
                  <a:schemeClr val="bg1"/>
                </a:solidFill>
                <a:latin typeface="微软雅黑" panose="020B0503020204020204" pitchFamily="34" charset="-122"/>
                <a:ea typeface="微软雅黑" panose="020B0503020204020204" pitchFamily="34" charset="-122"/>
              </a:rPr>
              <a:t>交互</a:t>
            </a:r>
          </a:p>
          <a:p>
            <a:pPr marL="342900" indent="-342900">
              <a:buFont typeface="Arial" panose="020B0604020202020204" pitchFamily="34" charset="0"/>
              <a:buChar char="•"/>
            </a:pPr>
            <a:endParaRPr lang="zh-CN" altLang="en-US" sz="16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Container</a:t>
            </a:r>
            <a:r>
              <a:rPr lang="zh-CN" altLang="en-US" sz="1600" dirty="0">
                <a:solidFill>
                  <a:schemeClr val="bg1"/>
                </a:solidFill>
                <a:latin typeface="微软雅黑" panose="020B0503020204020204" pitchFamily="34" charset="-122"/>
                <a:ea typeface="微软雅黑" panose="020B0503020204020204" pitchFamily="34" charset="-122"/>
              </a:rPr>
              <a:t>：最小型的一个操作系统环境，可以对各种服务以及应用容器化</a:t>
            </a:r>
          </a:p>
          <a:p>
            <a:pPr marL="342900" indent="-342900">
              <a:buFont typeface="Arial" panose="020B0604020202020204" pitchFamily="34" charset="0"/>
              <a:buChar char="•"/>
            </a:pPr>
            <a:endParaRPr lang="zh-CN" altLang="en-US" sz="16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Image</a:t>
            </a:r>
            <a:r>
              <a:rPr lang="zh-CN" altLang="en-US" sz="1600" dirty="0">
                <a:solidFill>
                  <a:schemeClr val="bg1"/>
                </a:solidFill>
                <a:latin typeface="微软雅黑" panose="020B0503020204020204" pitchFamily="34" charset="-122"/>
                <a:ea typeface="微软雅黑" panose="020B0503020204020204" pitchFamily="34" charset="-122"/>
              </a:rPr>
              <a:t>：镜像，可以理解为一个容器的模板配置，通过一个镜像可以启动多个容器</a:t>
            </a:r>
          </a:p>
          <a:p>
            <a:pPr marL="342900" indent="-342900">
              <a:buFont typeface="Arial" panose="020B0604020202020204" pitchFamily="34" charset="0"/>
              <a:buChar char="•"/>
            </a:pPr>
            <a:endParaRPr lang="zh-CN" altLang="en-US" sz="16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Registry</a:t>
            </a:r>
            <a:r>
              <a:rPr lang="zh-CN" altLang="en-US" sz="1600" dirty="0">
                <a:solidFill>
                  <a:schemeClr val="bg1"/>
                </a:solidFill>
                <a:latin typeface="微软雅黑" panose="020B0503020204020204" pitchFamily="34" charset="-122"/>
                <a:ea typeface="微软雅黑" panose="020B0503020204020204" pitchFamily="34" charset="-122"/>
              </a:rPr>
              <a:t>：镜像仓库，存储大量镜像，可以从镜像仓库拉取和推送镜像</a:t>
            </a:r>
          </a:p>
        </p:txBody>
      </p:sp>
    </p:spTree>
    <p:extLst>
      <p:ext uri="{BB962C8B-B14F-4D97-AF65-F5344CB8AC3E}">
        <p14:creationId xmlns:p14="http://schemas.microsoft.com/office/powerpoint/2010/main" val="343358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4451405"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容器通过</a:t>
              </a:r>
              <a:r>
                <a:rPr lang="en-US" altLang="zh-CN" sz="1800" b="1" kern="0" dirty="0">
                  <a:solidFill>
                    <a:srgbClr val="073165"/>
                  </a:solidFill>
                  <a:ea typeface="微软雅黑" panose="020B0503020204020204" charset="-122"/>
                </a:rPr>
                <a:t>namespace</a:t>
              </a:r>
              <a:r>
                <a:rPr lang="zh-CN" altLang="en-US" sz="1800" b="1" kern="0" dirty="0">
                  <a:solidFill>
                    <a:srgbClr val="073165"/>
                  </a:solidFill>
                  <a:ea typeface="微软雅黑" panose="020B0503020204020204" charset="-122"/>
                </a:rPr>
                <a:t>实现资源隔离</a:t>
              </a:r>
            </a:p>
          </p:txBody>
        </p:sp>
      </p:grpSp>
      <p:pic>
        <p:nvPicPr>
          <p:cNvPr id="9" name="图片 8">
            <a:extLst>
              <a:ext uri="{FF2B5EF4-FFF2-40B4-BE49-F238E27FC236}">
                <a16:creationId xmlns:a16="http://schemas.microsoft.com/office/drawing/2014/main" id="{9496F89D-BD7E-48C6-A49F-90BAB83CA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821" y="1120676"/>
            <a:ext cx="2848850" cy="2291888"/>
          </a:xfrm>
          <a:prstGeom prst="rect">
            <a:avLst/>
          </a:prstGeom>
        </p:spPr>
      </p:pic>
      <p:sp>
        <p:nvSpPr>
          <p:cNvPr id="10" name="矩形 9">
            <a:extLst>
              <a:ext uri="{FF2B5EF4-FFF2-40B4-BE49-F238E27FC236}">
                <a16:creationId xmlns:a16="http://schemas.microsoft.com/office/drawing/2014/main" id="{E5C9344B-02E5-48B5-8968-43B182646C42}"/>
              </a:ext>
            </a:extLst>
          </p:cNvPr>
          <p:cNvSpPr/>
          <p:nvPr/>
        </p:nvSpPr>
        <p:spPr>
          <a:xfrm>
            <a:off x="726828" y="1120676"/>
            <a:ext cx="7145217" cy="336002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err="1">
                <a:solidFill>
                  <a:schemeClr val="bg1"/>
                </a:solidFill>
                <a:latin typeface="微软雅黑" panose="020B0503020204020204" pitchFamily="34" charset="-122"/>
                <a:ea typeface="微软雅黑" panose="020B0503020204020204" pitchFamily="34" charset="-122"/>
              </a:rPr>
              <a:t>mout</a:t>
            </a:r>
            <a:r>
              <a:rPr lang="en-US" altLang="zh-CN" sz="2400" dirty="0">
                <a:solidFill>
                  <a:schemeClr val="bg1"/>
                </a:solidFill>
                <a:latin typeface="微软雅黑" panose="020B0503020204020204" pitchFamily="34" charset="-122"/>
                <a:ea typeface="微软雅黑" panose="020B0503020204020204" pitchFamily="34" charset="-122"/>
              </a:rPr>
              <a:t> namespace</a:t>
            </a:r>
          </a:p>
          <a:p>
            <a:pPr marL="342900" indent="-342900">
              <a:lnSpc>
                <a:spcPct val="150000"/>
              </a:lnSpc>
              <a:buFont typeface="Arial" panose="020B0604020202020204" pitchFamily="34" charset="0"/>
              <a:buChar char="•"/>
            </a:pPr>
            <a:r>
              <a:rPr lang="en-US" altLang="zh-CN" sz="2400" dirty="0" err="1">
                <a:solidFill>
                  <a:schemeClr val="bg1"/>
                </a:solidFill>
                <a:latin typeface="微软雅黑" panose="020B0503020204020204" pitchFamily="34" charset="-122"/>
                <a:ea typeface="微软雅黑" panose="020B0503020204020204" pitchFamily="34" charset="-122"/>
              </a:rPr>
              <a:t>uts</a:t>
            </a:r>
            <a:r>
              <a:rPr lang="en-US" altLang="zh-CN" sz="2400" dirty="0">
                <a:solidFill>
                  <a:schemeClr val="bg1"/>
                </a:solidFill>
                <a:latin typeface="微软雅黑" panose="020B0503020204020204" pitchFamily="34" charset="-122"/>
                <a:ea typeface="微软雅黑" panose="020B0503020204020204" pitchFamily="34" charset="-122"/>
              </a:rPr>
              <a:t> namespace</a:t>
            </a:r>
          </a:p>
          <a:p>
            <a:pPr marL="342900" indent="-342900">
              <a:lnSpc>
                <a:spcPct val="150000"/>
              </a:lnSpc>
              <a:buFont typeface="Arial" panose="020B0604020202020204" pitchFamily="34" charset="0"/>
              <a:buChar char="•"/>
            </a:pPr>
            <a:r>
              <a:rPr lang="en-US" altLang="zh-CN" sz="2400" dirty="0" err="1">
                <a:solidFill>
                  <a:schemeClr val="bg1"/>
                </a:solidFill>
                <a:latin typeface="微软雅黑" panose="020B0503020204020204" pitchFamily="34" charset="-122"/>
                <a:ea typeface="微软雅黑" panose="020B0503020204020204" pitchFamily="34" charset="-122"/>
              </a:rPr>
              <a:t>pid</a:t>
            </a:r>
            <a:r>
              <a:rPr lang="en-US" altLang="zh-CN" sz="2400" dirty="0">
                <a:solidFill>
                  <a:schemeClr val="bg1"/>
                </a:solidFill>
                <a:latin typeface="微软雅黑" panose="020B0503020204020204" pitchFamily="34" charset="-122"/>
                <a:ea typeface="微软雅黑" panose="020B0503020204020204" pitchFamily="34" charset="-122"/>
              </a:rPr>
              <a:t> namespace</a:t>
            </a:r>
          </a:p>
          <a:p>
            <a:pPr marL="342900" indent="-342900">
              <a:lnSpc>
                <a:spcPct val="150000"/>
              </a:lnSpc>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network</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namespace</a:t>
            </a:r>
          </a:p>
          <a:p>
            <a:pPr marL="342900" indent="-342900">
              <a:lnSpc>
                <a:spcPct val="150000"/>
              </a:lnSpc>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user namespace</a:t>
            </a:r>
          </a:p>
          <a:p>
            <a:pPr marL="342900" indent="-342900">
              <a:lnSpc>
                <a:spcPct val="150000"/>
              </a:lnSpc>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IPC namespace</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1847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2395469"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a:solidFill>
                    <a:srgbClr val="073165"/>
                  </a:solidFill>
                  <a:ea typeface="微软雅黑" panose="020B0503020204020204" charset="-122"/>
                </a:rPr>
                <a:t>容器化优势</a:t>
              </a:r>
            </a:p>
          </p:txBody>
        </p:sp>
      </p:grpSp>
      <p:pic>
        <p:nvPicPr>
          <p:cNvPr id="9" name="图片 8">
            <a:extLst>
              <a:ext uri="{FF2B5EF4-FFF2-40B4-BE49-F238E27FC236}">
                <a16:creationId xmlns:a16="http://schemas.microsoft.com/office/drawing/2014/main" id="{9496F89D-BD7E-48C6-A49F-90BAB83CA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912" y="1120676"/>
            <a:ext cx="2848850" cy="2291888"/>
          </a:xfrm>
          <a:prstGeom prst="rect">
            <a:avLst/>
          </a:prstGeom>
        </p:spPr>
      </p:pic>
      <p:sp>
        <p:nvSpPr>
          <p:cNvPr id="10" name="矩形 9">
            <a:extLst>
              <a:ext uri="{FF2B5EF4-FFF2-40B4-BE49-F238E27FC236}">
                <a16:creationId xmlns:a16="http://schemas.microsoft.com/office/drawing/2014/main" id="{E5C9344B-02E5-48B5-8968-43B182646C42}"/>
              </a:ext>
            </a:extLst>
          </p:cNvPr>
          <p:cNvSpPr/>
          <p:nvPr/>
        </p:nvSpPr>
        <p:spPr>
          <a:xfrm>
            <a:off x="726828" y="1120676"/>
            <a:ext cx="7145217" cy="2554545"/>
          </a:xfrm>
          <a:prstGeom prst="rect">
            <a:avLst/>
          </a:prstGeom>
        </p:spPr>
        <p:txBody>
          <a:bodyPr wrap="square">
            <a:spAutoFit/>
          </a:bodyPr>
          <a:lstStyle/>
          <a:p>
            <a:pPr marL="342900" indent="-342900">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敏捷应用程序创建和部署</a:t>
            </a:r>
            <a:r>
              <a:rPr lang="zh-CN" altLang="en-US" sz="2000" dirty="0">
                <a:solidFill>
                  <a:schemeClr val="bg1"/>
                </a:solidFill>
                <a:latin typeface="微软雅黑" panose="020B0503020204020204" pitchFamily="34" charset="-122"/>
                <a:ea typeface="微软雅黑" panose="020B0503020204020204" pitchFamily="34" charset="-122"/>
              </a:rPr>
              <a:t>：与 </a:t>
            </a:r>
            <a:r>
              <a:rPr lang="en-US" altLang="zh-CN" sz="2000" dirty="0">
                <a:solidFill>
                  <a:schemeClr val="bg1"/>
                </a:solidFill>
                <a:latin typeface="微软雅黑" panose="020B0503020204020204" pitchFamily="34" charset="-122"/>
                <a:ea typeface="微软雅黑" panose="020B0503020204020204" pitchFamily="34" charset="-122"/>
              </a:rPr>
              <a:t>VM </a:t>
            </a:r>
            <a:r>
              <a:rPr lang="zh-CN" altLang="en-US" sz="2000" dirty="0">
                <a:solidFill>
                  <a:schemeClr val="bg1"/>
                </a:solidFill>
                <a:latin typeface="微软雅黑" panose="020B0503020204020204" pitchFamily="34" charset="-122"/>
                <a:ea typeface="微软雅黑" panose="020B0503020204020204" pitchFamily="34" charset="-122"/>
              </a:rPr>
              <a:t>映像使用相比，容器映像创建更加轻松且高效。</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zh-CN" altLang="en-US"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持续开发、集成和部署</a:t>
            </a:r>
            <a:r>
              <a:rPr lang="zh-CN" altLang="en-US" sz="2000" dirty="0">
                <a:solidFill>
                  <a:schemeClr val="bg1"/>
                </a:solidFill>
                <a:latin typeface="微软雅黑" panose="020B0503020204020204" pitchFamily="34" charset="-122"/>
                <a:ea typeface="微软雅黑" panose="020B0503020204020204" pitchFamily="34" charset="-122"/>
              </a:rPr>
              <a:t>：提供可靠且频繁的容器镜像构建和部署，并快速轻松地回滚（由于镜像不变性）。</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zh-CN" altLang="en-US"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开发与运维关注点分离</a:t>
            </a:r>
            <a:r>
              <a:rPr lang="zh-CN" altLang="en-US" sz="2000" dirty="0">
                <a:solidFill>
                  <a:schemeClr val="bg1"/>
                </a:solidFill>
                <a:latin typeface="微软雅黑" panose="020B0503020204020204" pitchFamily="34" charset="-122"/>
                <a:ea typeface="微软雅黑" panose="020B0503020204020204" pitchFamily="34" charset="-122"/>
              </a:rPr>
              <a:t>：在构建</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发布时间创建应用程序容器镜像，而不是部署时间，从而将应用程序与基础结构分离。</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890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2395469"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a:solidFill>
                    <a:srgbClr val="073165"/>
                  </a:solidFill>
                  <a:ea typeface="微软雅黑" panose="020B0503020204020204" charset="-122"/>
                </a:rPr>
                <a:t>容器化优势</a:t>
              </a:r>
            </a:p>
          </p:txBody>
        </p:sp>
      </p:grpSp>
      <p:pic>
        <p:nvPicPr>
          <p:cNvPr id="9" name="图片 8">
            <a:extLst>
              <a:ext uri="{FF2B5EF4-FFF2-40B4-BE49-F238E27FC236}">
                <a16:creationId xmlns:a16="http://schemas.microsoft.com/office/drawing/2014/main" id="{9496F89D-BD7E-48C6-A49F-90BAB83CA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912" y="1120676"/>
            <a:ext cx="2848850" cy="2291888"/>
          </a:xfrm>
          <a:prstGeom prst="rect">
            <a:avLst/>
          </a:prstGeom>
        </p:spPr>
      </p:pic>
      <p:sp>
        <p:nvSpPr>
          <p:cNvPr id="10" name="矩形 9">
            <a:extLst>
              <a:ext uri="{FF2B5EF4-FFF2-40B4-BE49-F238E27FC236}">
                <a16:creationId xmlns:a16="http://schemas.microsoft.com/office/drawing/2014/main" id="{E5C9344B-02E5-48B5-8968-43B182646C42}"/>
              </a:ext>
            </a:extLst>
          </p:cNvPr>
          <p:cNvSpPr/>
          <p:nvPr/>
        </p:nvSpPr>
        <p:spPr>
          <a:xfrm>
            <a:off x="726828" y="1120676"/>
            <a:ext cx="7145217" cy="3108543"/>
          </a:xfrm>
          <a:prstGeom prst="rect">
            <a:avLst/>
          </a:prstGeom>
        </p:spPr>
        <p:txBody>
          <a:bodyPr wrap="square">
            <a:spAutoFit/>
          </a:bodyPr>
          <a:lstStyle/>
          <a:p>
            <a:pPr marL="342900" indent="-342900">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可观察性</a:t>
            </a:r>
            <a:r>
              <a:rPr lang="zh-CN" altLang="en-US" sz="2000" dirty="0">
                <a:solidFill>
                  <a:schemeClr val="bg1"/>
                </a:solidFill>
                <a:latin typeface="微软雅黑" panose="020B0503020204020204" pitchFamily="34" charset="-122"/>
                <a:ea typeface="微软雅黑" panose="020B0503020204020204" pitchFamily="34" charset="-122"/>
              </a:rPr>
              <a:t>：不仅显示 </a:t>
            </a:r>
            <a:r>
              <a:rPr lang="en-US" altLang="zh-CN" sz="2000" dirty="0">
                <a:solidFill>
                  <a:schemeClr val="bg1"/>
                </a:solidFill>
                <a:latin typeface="微软雅黑" panose="020B0503020204020204" pitchFamily="34" charset="-122"/>
                <a:ea typeface="微软雅黑" panose="020B0503020204020204" pitchFamily="34" charset="-122"/>
              </a:rPr>
              <a:t>OS </a:t>
            </a:r>
            <a:r>
              <a:rPr lang="zh-CN" altLang="en-US" sz="2000" dirty="0">
                <a:solidFill>
                  <a:schemeClr val="bg1"/>
                </a:solidFill>
                <a:latin typeface="微软雅黑" panose="020B0503020204020204" pitchFamily="34" charset="-122"/>
                <a:ea typeface="微软雅黑" panose="020B0503020204020204" pitchFamily="34" charset="-122"/>
              </a:rPr>
              <a:t>级信息和指标，还显示应用程序运行状况和其他信号。</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zh-CN" altLang="en-US"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跨开发、测试和生产的环境一致性</a:t>
            </a:r>
            <a:r>
              <a:rPr lang="zh-CN" altLang="en-US" sz="2000" dirty="0">
                <a:solidFill>
                  <a:schemeClr val="bg1"/>
                </a:solidFill>
                <a:latin typeface="微软雅黑" panose="020B0503020204020204" pitchFamily="34" charset="-122"/>
                <a:ea typeface="微软雅黑" panose="020B0503020204020204" pitchFamily="34" charset="-122"/>
              </a:rPr>
              <a:t>：在笔记本电脑上运行与在云中运行相同。</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云和操作系统分发可移植性</a:t>
            </a:r>
            <a:r>
              <a:rPr lang="zh-CN" altLang="en-US" sz="2000" dirty="0">
                <a:solidFill>
                  <a:schemeClr val="bg1"/>
                </a:solidFill>
                <a:latin typeface="微软雅黑" panose="020B0503020204020204" pitchFamily="34" charset="-122"/>
                <a:ea typeface="微软雅黑" panose="020B0503020204020204" pitchFamily="34" charset="-122"/>
              </a:rPr>
              <a:t>：在 </a:t>
            </a:r>
            <a:r>
              <a:rPr lang="en-US" altLang="zh-CN" sz="2000" dirty="0">
                <a:solidFill>
                  <a:schemeClr val="bg1"/>
                </a:solidFill>
                <a:latin typeface="微软雅黑" panose="020B0503020204020204" pitchFamily="34" charset="-122"/>
                <a:ea typeface="微软雅黑" panose="020B0503020204020204" pitchFamily="34" charset="-122"/>
              </a:rPr>
              <a:t>Ubuntu</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RHEL</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CoreOS </a:t>
            </a:r>
            <a:r>
              <a:rPr lang="zh-CN" altLang="en-US" sz="2000" dirty="0">
                <a:solidFill>
                  <a:schemeClr val="bg1"/>
                </a:solidFill>
                <a:latin typeface="微软雅黑" panose="020B0503020204020204" pitchFamily="34" charset="-122"/>
                <a:ea typeface="微软雅黑" panose="020B0503020204020204" pitchFamily="34" charset="-122"/>
              </a:rPr>
              <a:t>和任何其他位置上运行。</a:t>
            </a:r>
          </a:p>
          <a:p>
            <a:pPr marL="342900" indent="-342900">
              <a:buFont typeface="+mj-lt"/>
              <a:buAutoNum type="arabicPeriod"/>
            </a:pP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695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2395469"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a:solidFill>
                    <a:srgbClr val="073165"/>
                  </a:solidFill>
                  <a:ea typeface="微软雅黑" panose="020B0503020204020204" charset="-122"/>
                </a:rPr>
                <a:t>容器化优势</a:t>
              </a:r>
              <a:endParaRPr lang="zh-CN" altLang="en-US" sz="1800" b="1" kern="0" dirty="0">
                <a:solidFill>
                  <a:srgbClr val="073165"/>
                </a:solidFill>
                <a:ea typeface="微软雅黑" panose="020B0503020204020204" charset="-122"/>
              </a:endParaRPr>
            </a:p>
          </p:txBody>
        </p:sp>
      </p:grpSp>
      <p:sp>
        <p:nvSpPr>
          <p:cNvPr id="2" name="矩形 1">
            <a:extLst>
              <a:ext uri="{FF2B5EF4-FFF2-40B4-BE49-F238E27FC236}">
                <a16:creationId xmlns:a16="http://schemas.microsoft.com/office/drawing/2014/main" id="{E196C9FC-C8CF-48DC-9341-7CC12D6195EA}"/>
              </a:ext>
            </a:extLst>
          </p:cNvPr>
          <p:cNvSpPr/>
          <p:nvPr/>
        </p:nvSpPr>
        <p:spPr>
          <a:xfrm>
            <a:off x="574428" y="1120676"/>
            <a:ext cx="7145217" cy="3170099"/>
          </a:xfrm>
          <a:prstGeom prst="rect">
            <a:avLst/>
          </a:prstGeom>
        </p:spPr>
        <p:txBody>
          <a:bodyPr wrap="square">
            <a:spAutoFit/>
          </a:bodyPr>
          <a:lstStyle/>
          <a:p>
            <a:pPr marL="285750" indent="-285750">
              <a:buFont typeface="Arial" panose="020B0604020202020204" pitchFamily="34" charset="0"/>
              <a:buChar char="•"/>
            </a:pPr>
            <a:r>
              <a:rPr lang="en-US" altLang="zh-CN" sz="2000">
                <a:solidFill>
                  <a:schemeClr val="bg1"/>
                </a:solidFill>
                <a:latin typeface="微软雅黑" panose="020B0503020204020204" pitchFamily="34" charset="-122"/>
                <a:ea typeface="微软雅黑" panose="020B0503020204020204" pitchFamily="34" charset="-122"/>
              </a:rPr>
              <a:t> </a:t>
            </a:r>
            <a:r>
              <a:rPr lang="zh-CN" altLang="en-US" sz="2000" b="1">
                <a:solidFill>
                  <a:schemeClr val="bg1"/>
                </a:solidFill>
                <a:latin typeface="微软雅黑" panose="020B0503020204020204" pitchFamily="34" charset="-122"/>
                <a:ea typeface="微软雅黑" panose="020B0503020204020204" pitchFamily="34" charset="-122"/>
              </a:rPr>
              <a:t>以应用程序为中心的管理</a:t>
            </a:r>
            <a:r>
              <a:rPr lang="zh-CN" altLang="en-US" sz="2000">
                <a:solidFill>
                  <a:schemeClr val="bg1"/>
                </a:solidFill>
                <a:latin typeface="微软雅黑" panose="020B0503020204020204" pitchFamily="34" charset="-122"/>
                <a:ea typeface="微软雅黑" panose="020B0503020204020204" pitchFamily="34" charset="-122"/>
              </a:rPr>
              <a:t>：提高抽象级别，从在虚拟硬件上运行操作系统到使用逻辑资源在操作系统上运行应用程序。</a:t>
            </a:r>
          </a:p>
          <a:p>
            <a:pPr marL="342900" indent="-342900">
              <a:buFont typeface="+mj-lt"/>
              <a:buAutoNum type="arabicPeriod"/>
            </a:pPr>
            <a:endParaRPr lang="en-US" altLang="zh-CN" sz="200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a:solidFill>
                  <a:schemeClr val="bg1"/>
                </a:solidFill>
                <a:latin typeface="微软雅黑" panose="020B0503020204020204" pitchFamily="34" charset="-122"/>
                <a:ea typeface="微软雅黑" panose="020B0503020204020204" pitchFamily="34" charset="-122"/>
              </a:rPr>
              <a:t>松散耦合、分布式、弹性、解放的微服务</a:t>
            </a:r>
            <a:r>
              <a:rPr lang="zh-CN" altLang="en-US" sz="2000">
                <a:solidFill>
                  <a:schemeClr val="bg1"/>
                </a:solidFill>
                <a:latin typeface="微软雅黑" panose="020B0503020204020204" pitchFamily="34" charset="-122"/>
                <a:ea typeface="微软雅黑" panose="020B0503020204020204" pitchFamily="34" charset="-122"/>
              </a:rPr>
              <a:t>：应用程序被分解成更小、独立的部分，可以动态部署和管理 ，而不是运行在一台大型单一用途机器上的单片堆栈。</a:t>
            </a:r>
            <a:endParaRPr lang="en-US" altLang="zh-CN" sz="2000">
              <a:solidFill>
                <a:schemeClr val="bg1"/>
              </a:solidFill>
              <a:latin typeface="微软雅黑" panose="020B0503020204020204" pitchFamily="34" charset="-122"/>
              <a:ea typeface="微软雅黑" panose="020B0503020204020204" pitchFamily="34" charset="-122"/>
            </a:endParaRPr>
          </a:p>
          <a:p>
            <a:endParaRPr lang="zh-CN" altLang="en-US" sz="200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a:solidFill>
                  <a:schemeClr val="bg1"/>
                </a:solidFill>
                <a:latin typeface="微软雅黑" panose="020B0503020204020204" pitchFamily="34" charset="-122"/>
                <a:ea typeface="微软雅黑" panose="020B0503020204020204" pitchFamily="34" charset="-122"/>
              </a:rPr>
              <a:t>资源隔离</a:t>
            </a:r>
            <a:r>
              <a:rPr lang="zh-CN" altLang="en-US" sz="2000">
                <a:solidFill>
                  <a:schemeClr val="bg1"/>
                </a:solidFill>
                <a:latin typeface="微软雅黑" panose="020B0503020204020204" pitchFamily="34" charset="-122"/>
                <a:ea typeface="微软雅黑" panose="020B0503020204020204" pitchFamily="34" charset="-122"/>
              </a:rPr>
              <a:t>：可预测的应用程序性能。</a:t>
            </a:r>
            <a:endParaRPr lang="en-US" altLang="zh-CN" sz="2000">
              <a:solidFill>
                <a:schemeClr val="bg1"/>
              </a:solidFill>
              <a:latin typeface="微软雅黑" panose="020B0503020204020204" pitchFamily="34" charset="-122"/>
              <a:ea typeface="微软雅黑" panose="020B0503020204020204" pitchFamily="34" charset="-122"/>
            </a:endParaRPr>
          </a:p>
          <a:p>
            <a:pPr marL="342900" indent="-342900">
              <a:buAutoNum type="arabicPeriod" startAt="9"/>
            </a:pPr>
            <a:endParaRPr lang="zh-CN" altLang="en-US" sz="200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b="1">
                <a:solidFill>
                  <a:schemeClr val="bg1"/>
                </a:solidFill>
                <a:latin typeface="微软雅黑" panose="020B0503020204020204" pitchFamily="34" charset="-122"/>
                <a:ea typeface="微软雅黑" panose="020B0503020204020204" pitchFamily="34" charset="-122"/>
              </a:rPr>
              <a:t>资源利用</a:t>
            </a:r>
            <a:r>
              <a:rPr lang="zh-CN" altLang="en-US" sz="2000">
                <a:solidFill>
                  <a:schemeClr val="bg1"/>
                </a:solidFill>
                <a:latin typeface="微软雅黑" panose="020B0503020204020204" pitchFamily="34" charset="-122"/>
                <a:ea typeface="微软雅黑" panose="020B0503020204020204" pitchFamily="34" charset="-122"/>
              </a:rPr>
              <a:t>：高效率、高密度。</a:t>
            </a:r>
            <a:endParaRPr lang="zh-CN" altLang="en-US" sz="160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496F89D-BD7E-48C6-A49F-90BAB83CA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912" y="1120676"/>
            <a:ext cx="2484582" cy="1998836"/>
          </a:xfrm>
          <a:prstGeom prst="rect">
            <a:avLst/>
          </a:prstGeom>
        </p:spPr>
      </p:pic>
    </p:spTree>
    <p:extLst>
      <p:ext uri="{BB962C8B-B14F-4D97-AF65-F5344CB8AC3E}">
        <p14:creationId xmlns:p14="http://schemas.microsoft.com/office/powerpoint/2010/main" val="2892726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3047999" y="3001779"/>
            <a:ext cx="6096000" cy="830997"/>
          </a:xfrm>
          <a:prstGeom prst="rect">
            <a:avLst/>
          </a:prstGeom>
        </p:spPr>
        <p:txBody>
          <a:bodyPr wrap="square">
            <a:spAutoFit/>
          </a:bodyPr>
          <a:lstStyle/>
          <a:p>
            <a:pPr algn="ctr" defTabSz="685698"/>
            <a:r>
              <a:rPr lang="zh-CN" altLang="en-US" sz="4800" b="1" cap="small" dirty="0">
                <a:solidFill>
                  <a:prstClr val="white"/>
                </a:solidFill>
                <a:latin typeface="微软雅黑"/>
                <a:ea typeface="微软雅黑"/>
              </a:rPr>
              <a:t>什么是</a:t>
            </a:r>
            <a:r>
              <a:rPr lang="en-US" altLang="zh-CN" sz="4800" b="1" cap="small" dirty="0">
                <a:solidFill>
                  <a:prstClr val="white"/>
                </a:solidFill>
                <a:ea typeface="微软雅黑"/>
              </a:rPr>
              <a:t>Kubernetes</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3891448432"/>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1A37786-59F8-455E-B25F-B39BEBAA5F47}"/>
              </a:ext>
            </a:extLst>
          </p:cNvPr>
          <p:cNvSpPr/>
          <p:nvPr/>
        </p:nvSpPr>
        <p:spPr>
          <a:xfrm>
            <a:off x="695569" y="1286226"/>
            <a:ext cx="6853132" cy="3378232"/>
          </a:xfrm>
          <a:prstGeom prst="rect">
            <a:avLst/>
          </a:prstGeom>
        </p:spPr>
        <p:txBody>
          <a:bodyPr wrap="square">
            <a:spAutoFit/>
          </a:bodyPr>
          <a:lstStyle/>
          <a:p>
            <a:pPr marL="285750" indent="-285750" defTabSz="1219170">
              <a:lnSpc>
                <a:spcPct val="150000"/>
              </a:lnSpc>
              <a:buFont typeface="Arial" panose="020B0604020202020204" pitchFamily="34" charset="0"/>
              <a:buChar char="•"/>
            </a:pPr>
            <a:r>
              <a:rPr lang="en-US" altLang="zh-CN" sz="2000" b="1" kern="0" dirty="0">
                <a:solidFill>
                  <a:schemeClr val="bg1"/>
                </a:solidFill>
                <a:latin typeface="微软雅黑" pitchFamily="34" charset="-122"/>
                <a:ea typeface="微软雅黑" pitchFamily="34" charset="-122"/>
              </a:rPr>
              <a:t>Kubernetes</a:t>
            </a:r>
            <a:r>
              <a:rPr lang="en-US" altLang="zh-CN" sz="2000" kern="0" dirty="0">
                <a:solidFill>
                  <a:schemeClr val="bg1"/>
                </a:solidFill>
                <a:latin typeface="微软雅黑" pitchFamily="34" charset="-122"/>
                <a:ea typeface="微软雅黑" pitchFamily="34" charset="-122"/>
              </a:rPr>
              <a:t> </a:t>
            </a:r>
            <a:r>
              <a:rPr lang="zh-CN" altLang="en-US" sz="2000" kern="0" dirty="0">
                <a:solidFill>
                  <a:schemeClr val="bg1"/>
                </a:solidFill>
                <a:latin typeface="微软雅黑" pitchFamily="34" charset="-122"/>
                <a:ea typeface="微软雅黑" pitchFamily="34" charset="-122"/>
              </a:rPr>
              <a:t>这个名字源自希腊语，意为舵手或飞行员。</a:t>
            </a:r>
            <a:endParaRPr lang="en-US" altLang="zh-CN" sz="2000" kern="0" dirty="0">
              <a:solidFill>
                <a:schemeClr val="bg1"/>
              </a:solidFill>
              <a:latin typeface="微软雅黑" pitchFamily="34" charset="-122"/>
              <a:ea typeface="微软雅黑" pitchFamily="34" charset="-122"/>
            </a:endParaRPr>
          </a:p>
          <a:p>
            <a:pPr marL="285750" indent="-285750" defTabSz="1219170">
              <a:lnSpc>
                <a:spcPct val="150000"/>
              </a:lnSpc>
              <a:buFont typeface="Arial" panose="020B0604020202020204" pitchFamily="34" charset="0"/>
              <a:buChar char="•"/>
            </a:pPr>
            <a:endParaRPr lang="en-US" altLang="zh-CN" sz="1600" kern="0" dirty="0">
              <a:solidFill>
                <a:schemeClr val="bg1"/>
              </a:solidFill>
              <a:latin typeface="微软雅黑" pitchFamily="34" charset="-122"/>
              <a:ea typeface="微软雅黑" pitchFamily="34" charset="-122"/>
            </a:endParaRPr>
          </a:p>
          <a:p>
            <a:pPr marL="285750" indent="-285750" defTabSz="1219170">
              <a:lnSpc>
                <a:spcPct val="150000"/>
              </a:lnSpc>
              <a:buFont typeface="Arial" panose="020B0604020202020204" pitchFamily="34" charset="0"/>
              <a:buChar char="•"/>
            </a:pPr>
            <a:r>
              <a:rPr lang="zh-CN" altLang="en-US" sz="2000" kern="0" dirty="0">
                <a:solidFill>
                  <a:schemeClr val="bg1"/>
                </a:solidFill>
                <a:latin typeface="微软雅黑" pitchFamily="34" charset="-122"/>
                <a:ea typeface="微软雅黑" pitchFamily="34" charset="-122"/>
              </a:rPr>
              <a:t>Kubernetes (K8s) 是一个开源的生产级容器编排系统，实现自动化的容器 部署、扩展和管理。</a:t>
            </a:r>
            <a:endParaRPr lang="en-US" altLang="zh-CN" sz="2000" kern="0" dirty="0">
              <a:solidFill>
                <a:schemeClr val="bg1"/>
              </a:solidFill>
              <a:latin typeface="微软雅黑" pitchFamily="34" charset="-122"/>
              <a:ea typeface="微软雅黑" pitchFamily="34" charset="-122"/>
            </a:endParaRPr>
          </a:p>
          <a:p>
            <a:pPr marL="285750" indent="-285750" defTabSz="1219170">
              <a:lnSpc>
                <a:spcPct val="150000"/>
              </a:lnSpc>
              <a:buFont typeface="Arial" panose="020B0604020202020204" pitchFamily="34" charset="0"/>
              <a:buChar char="•"/>
            </a:pPr>
            <a:endParaRPr lang="en-US" altLang="zh-CN" sz="2000" kern="0" dirty="0">
              <a:solidFill>
                <a:schemeClr val="bg1"/>
              </a:solidFill>
              <a:latin typeface="微软雅黑" pitchFamily="34" charset="-122"/>
              <a:ea typeface="微软雅黑" pitchFamily="34" charset="-122"/>
            </a:endParaRPr>
          </a:p>
          <a:p>
            <a:pPr marL="285750" indent="-285750" defTabSz="1219170">
              <a:lnSpc>
                <a:spcPct val="150000"/>
              </a:lnSpc>
              <a:buFont typeface="Arial" panose="020B0604020202020204" pitchFamily="34" charset="0"/>
              <a:buChar char="•"/>
            </a:pPr>
            <a:r>
              <a:rPr lang="en-US" altLang="zh-CN" sz="2000" kern="0" dirty="0">
                <a:solidFill>
                  <a:schemeClr val="bg1"/>
                </a:solidFill>
                <a:latin typeface="微软雅黑" pitchFamily="34" charset="-122"/>
                <a:ea typeface="微软雅黑" pitchFamily="34" charset="-122"/>
              </a:rPr>
              <a:t>Kubernetes </a:t>
            </a:r>
            <a:r>
              <a:rPr lang="zh-CN" altLang="en-US" sz="2000" kern="0" dirty="0">
                <a:solidFill>
                  <a:schemeClr val="bg1"/>
                </a:solidFill>
                <a:latin typeface="微软雅黑" pitchFamily="34" charset="-122"/>
                <a:ea typeface="微软雅黑" pitchFamily="34" charset="-122"/>
              </a:rPr>
              <a:t>是下一代分布式操作系统 </a:t>
            </a:r>
          </a:p>
          <a:p>
            <a:pPr marL="285750" indent="-285750" defTabSz="1219170">
              <a:lnSpc>
                <a:spcPct val="150000"/>
              </a:lnSpc>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defTabSz="1219170">
              <a:lnSpc>
                <a:spcPct val="150000"/>
              </a:lnSpc>
              <a:buFont typeface="Arial" panose="020B0604020202020204" pitchFamily="34" charset="0"/>
              <a:buChar char="•"/>
            </a:pPr>
            <a:endParaRPr lang="zh-CN" altLang="en-US" sz="1400" kern="0" dirty="0">
              <a:solidFill>
                <a:schemeClr val="bg1"/>
              </a:solidFill>
              <a:latin typeface="微软雅黑" pitchFamily="34" charset="-122"/>
              <a:ea typeface="微软雅黑" pitchFamily="34" charset="-122"/>
            </a:endParaRPr>
          </a:p>
        </p:txBody>
      </p:sp>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什么是</a:t>
              </a:r>
              <a:r>
                <a:rPr lang="en-US" altLang="zh-CN" sz="1800" b="1" kern="0" dirty="0">
                  <a:solidFill>
                    <a:srgbClr val="073165"/>
                  </a:solidFill>
                  <a:ea typeface="微软雅黑" panose="020B0503020204020204" charset="-122"/>
                </a:rPr>
                <a:t>Kubernetes</a:t>
              </a:r>
              <a:endParaRPr lang="zh-CN" altLang="en-US" sz="1800" b="1" kern="0" dirty="0">
                <a:solidFill>
                  <a:srgbClr val="073165"/>
                </a:solidFill>
                <a:ea typeface="微软雅黑" panose="020B0503020204020204" charset="-122"/>
              </a:endParaRPr>
            </a:p>
          </p:txBody>
        </p:sp>
      </p:grpSp>
      <p:pic>
        <p:nvPicPr>
          <p:cNvPr id="6" name="图片 5">
            <a:extLst>
              <a:ext uri="{FF2B5EF4-FFF2-40B4-BE49-F238E27FC236}">
                <a16:creationId xmlns:a16="http://schemas.microsoft.com/office/drawing/2014/main" id="{2A34368B-BEE7-4AF2-A6E1-4D663AA5E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028" y="1286226"/>
            <a:ext cx="2326054" cy="1359235"/>
          </a:xfrm>
          <a:prstGeom prst="rect">
            <a:avLst/>
          </a:prstGeom>
        </p:spPr>
      </p:pic>
    </p:spTree>
    <p:extLst>
      <p:ext uri="{BB962C8B-B14F-4D97-AF65-F5344CB8AC3E}">
        <p14:creationId xmlns:p14="http://schemas.microsoft.com/office/powerpoint/2010/main" val="1324818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1A37786-59F8-455E-B25F-B39BEBAA5F47}"/>
              </a:ext>
            </a:extLst>
          </p:cNvPr>
          <p:cNvSpPr/>
          <p:nvPr/>
        </p:nvSpPr>
        <p:spPr>
          <a:xfrm>
            <a:off x="695569" y="1286226"/>
            <a:ext cx="10338777" cy="2346283"/>
          </a:xfrm>
          <a:prstGeom prst="rect">
            <a:avLst/>
          </a:prstGeom>
        </p:spPr>
        <p:txBody>
          <a:bodyPr wrap="square">
            <a:spAutoFit/>
          </a:bodyPr>
          <a:lstStyle/>
          <a:p>
            <a:pPr marL="285750" indent="-285750" defTabSz="121917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容器是捆绑和运行应用程序的好方法。在生产环境中，需要管理运行应用程序的容器并确保没有停机时间。例如，如果容器发生故障，则需要重新启动另一个容器。</a:t>
            </a:r>
            <a:endParaRPr lang="en-US" altLang="zh-CN" sz="2000" dirty="0">
              <a:solidFill>
                <a:schemeClr val="bg1"/>
              </a:solidFill>
              <a:latin typeface="微软雅黑" panose="020B0503020204020204" pitchFamily="34" charset="-122"/>
              <a:ea typeface="微软雅黑" panose="020B0503020204020204" pitchFamily="34" charset="-122"/>
            </a:endParaRPr>
          </a:p>
          <a:p>
            <a:pPr marL="285750" indent="-285750" defTabSz="1219170">
              <a:lnSpc>
                <a:spcPct val="150000"/>
              </a:lnSpc>
              <a:buFont typeface="Arial" panose="020B0604020202020204" pitchFamily="34" charset="0"/>
              <a:buChar char="•"/>
            </a:pPr>
            <a:endParaRPr lang="en-US" altLang="zh-CN" sz="2000" dirty="0">
              <a:solidFill>
                <a:schemeClr val="bg1"/>
              </a:solidFill>
              <a:latin typeface="微软雅黑" panose="020B0503020204020204" pitchFamily="34" charset="-122"/>
              <a:ea typeface="微软雅黑" panose="020B0503020204020204" pitchFamily="34" charset="-122"/>
            </a:endParaRPr>
          </a:p>
          <a:p>
            <a:pPr marL="285750" indent="-285750" defTabSz="121917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Kubernetes </a:t>
            </a:r>
            <a:r>
              <a:rPr lang="zh-CN" altLang="en-US" sz="2000" dirty="0">
                <a:solidFill>
                  <a:schemeClr val="bg1"/>
                </a:solidFill>
                <a:latin typeface="微软雅黑" panose="020B0503020204020204" pitchFamily="34" charset="-122"/>
                <a:ea typeface="微软雅黑" panose="020B0503020204020204" pitchFamily="34" charset="-122"/>
              </a:rPr>
              <a:t>提供了一个框架，能够弹性地运行分布式系统。它负责应用程序的扩展和故障转移，提供部署模式等。例如，</a:t>
            </a:r>
            <a:r>
              <a:rPr lang="en-US" altLang="zh-CN" sz="2000" dirty="0">
                <a:solidFill>
                  <a:schemeClr val="bg1"/>
                </a:solidFill>
                <a:latin typeface="微软雅黑" panose="020B0503020204020204" pitchFamily="34" charset="-122"/>
                <a:ea typeface="微软雅黑" panose="020B0503020204020204" pitchFamily="34" charset="-122"/>
              </a:rPr>
              <a:t>Kubernetes </a:t>
            </a:r>
            <a:r>
              <a:rPr lang="zh-CN" altLang="en-US" sz="2000" dirty="0">
                <a:solidFill>
                  <a:schemeClr val="bg1"/>
                </a:solidFill>
                <a:latin typeface="微软雅黑" panose="020B0503020204020204" pitchFamily="34" charset="-122"/>
                <a:ea typeface="微软雅黑" panose="020B0503020204020204" pitchFamily="34" charset="-122"/>
              </a:rPr>
              <a:t>可以轻松地管理系统的金丝雀部署。</a:t>
            </a:r>
            <a:endParaRPr lang="zh-CN" altLang="en-US" sz="1600" kern="0" dirty="0">
              <a:solidFill>
                <a:schemeClr val="bg1"/>
              </a:solidFill>
              <a:latin typeface="微软雅黑" pitchFamily="34" charset="-122"/>
              <a:ea typeface="微软雅黑" pitchFamily="34" charset="-122"/>
            </a:endParaRPr>
          </a:p>
        </p:txBody>
      </p:sp>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a:solidFill>
                    <a:srgbClr val="073165"/>
                  </a:solidFill>
                  <a:ea typeface="微软雅黑" panose="020B0503020204020204" charset="-122"/>
                </a:rPr>
                <a:t>为什么要用</a:t>
              </a:r>
              <a:r>
                <a:rPr lang="en-US" altLang="zh-CN" sz="1800" b="1" kern="0">
                  <a:solidFill>
                    <a:srgbClr val="073165"/>
                  </a:solidFill>
                  <a:ea typeface="微软雅黑" panose="020B0503020204020204" charset="-122"/>
                </a:rPr>
                <a:t>Kubernetes </a:t>
              </a:r>
              <a:endParaRPr lang="zh-CN" altLang="en-US" sz="1800" b="1" kern="0" dirty="0">
                <a:solidFill>
                  <a:srgbClr val="073165"/>
                </a:solidFill>
                <a:ea typeface="微软雅黑" panose="020B0503020204020204" charset="-122"/>
              </a:endParaRPr>
            </a:p>
          </p:txBody>
        </p:sp>
      </p:grpSp>
    </p:spTree>
    <p:extLst>
      <p:ext uri="{BB962C8B-B14F-4D97-AF65-F5344CB8AC3E}">
        <p14:creationId xmlns:p14="http://schemas.microsoft.com/office/powerpoint/2010/main" val="1763464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3047998" y="3001779"/>
            <a:ext cx="6954983" cy="830997"/>
          </a:xfrm>
          <a:prstGeom prst="rect">
            <a:avLst/>
          </a:prstGeom>
        </p:spPr>
        <p:txBody>
          <a:bodyPr wrap="square">
            <a:spAutoFit/>
          </a:bodyPr>
          <a:lstStyle/>
          <a:p>
            <a:pPr algn="ctr" defTabSz="685698"/>
            <a:r>
              <a:rPr lang="en-US" altLang="zh-CN" sz="4800" b="1" cap="small" dirty="0">
                <a:solidFill>
                  <a:prstClr val="white"/>
                </a:solidFill>
                <a:latin typeface="微软雅黑"/>
                <a:ea typeface="微软雅黑"/>
              </a:rPr>
              <a:t>Kubernetes </a:t>
            </a:r>
            <a:r>
              <a:rPr lang="zh-CN" altLang="en-US" sz="4800" b="1" cap="small" dirty="0">
                <a:solidFill>
                  <a:prstClr val="white"/>
                </a:solidFill>
                <a:latin typeface="微软雅黑"/>
                <a:ea typeface="微软雅黑"/>
              </a:rPr>
              <a:t>能做什么</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653808534"/>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1A37786-59F8-455E-B25F-B39BEBAA5F47}"/>
              </a:ext>
            </a:extLst>
          </p:cNvPr>
          <p:cNvSpPr/>
          <p:nvPr/>
        </p:nvSpPr>
        <p:spPr>
          <a:xfrm>
            <a:off x="695569" y="1286226"/>
            <a:ext cx="10338777" cy="3731278"/>
          </a:xfrm>
          <a:prstGeom prst="rect">
            <a:avLst/>
          </a:prstGeom>
        </p:spPr>
        <p:txBody>
          <a:bodyPr wrap="square">
            <a:spAutoFit/>
          </a:bodyPr>
          <a:lstStyle/>
          <a:p>
            <a:pPr marL="285750" indent="-285750" defTabSz="1219170">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服务注册、发现和负载均衡</a:t>
            </a:r>
          </a:p>
          <a:p>
            <a:pPr defTabSz="1219170">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      Kubernetes </a:t>
            </a:r>
            <a:r>
              <a:rPr lang="zh-CN" altLang="en-US" sz="2000" dirty="0">
                <a:solidFill>
                  <a:schemeClr val="bg1"/>
                </a:solidFill>
                <a:latin typeface="微软雅黑" panose="020B0503020204020204" pitchFamily="34" charset="-122"/>
                <a:ea typeface="微软雅黑" panose="020B0503020204020204" pitchFamily="34" charset="-122"/>
              </a:rPr>
              <a:t>可以使用 </a:t>
            </a:r>
            <a:r>
              <a:rPr lang="en-US" altLang="zh-CN" sz="2000" dirty="0">
                <a:solidFill>
                  <a:schemeClr val="bg1"/>
                </a:solidFill>
                <a:latin typeface="微软雅黑" panose="020B0503020204020204" pitchFamily="34" charset="-122"/>
                <a:ea typeface="微软雅黑" panose="020B0503020204020204" pitchFamily="34" charset="-122"/>
              </a:rPr>
              <a:t>DNS </a:t>
            </a:r>
            <a:r>
              <a:rPr lang="zh-CN" altLang="en-US" sz="2000" dirty="0">
                <a:solidFill>
                  <a:schemeClr val="bg1"/>
                </a:solidFill>
                <a:latin typeface="微软雅黑" panose="020B0503020204020204" pitchFamily="34" charset="-122"/>
                <a:ea typeface="微软雅黑" panose="020B0503020204020204" pitchFamily="34" charset="-122"/>
              </a:rPr>
              <a:t>名称或使用自己的 </a:t>
            </a:r>
            <a:r>
              <a:rPr lang="en-US" altLang="zh-CN" sz="2000" dirty="0">
                <a:solidFill>
                  <a:schemeClr val="bg1"/>
                </a:solidFill>
                <a:latin typeface="微软雅黑" panose="020B0503020204020204" pitchFamily="34" charset="-122"/>
                <a:ea typeface="微软雅黑" panose="020B0503020204020204" pitchFamily="34" charset="-122"/>
              </a:rPr>
              <a:t>IP </a:t>
            </a:r>
            <a:r>
              <a:rPr lang="zh-CN" altLang="en-US" sz="2000" dirty="0">
                <a:solidFill>
                  <a:schemeClr val="bg1"/>
                </a:solidFill>
                <a:latin typeface="微软雅黑" panose="020B0503020204020204" pitchFamily="34" charset="-122"/>
                <a:ea typeface="微软雅黑" panose="020B0503020204020204" pitchFamily="34" charset="-122"/>
              </a:rPr>
              <a:t>地址公开容器。如果到容器的流量很高，</a:t>
            </a:r>
            <a:r>
              <a:rPr lang="en-US" altLang="zh-CN" sz="2000" dirty="0">
                <a:solidFill>
                  <a:schemeClr val="bg1"/>
                </a:solidFill>
                <a:latin typeface="微软雅黑" panose="020B0503020204020204" pitchFamily="34" charset="-122"/>
                <a:ea typeface="微软雅黑" panose="020B0503020204020204" pitchFamily="34" charset="-122"/>
              </a:rPr>
              <a:t>Kubernetes </a:t>
            </a:r>
            <a:r>
              <a:rPr lang="zh-CN" altLang="en-US" sz="2000" dirty="0">
                <a:solidFill>
                  <a:schemeClr val="bg1"/>
                </a:solidFill>
                <a:latin typeface="微软雅黑" panose="020B0503020204020204" pitchFamily="34" charset="-122"/>
                <a:ea typeface="微软雅黑" panose="020B0503020204020204" pitchFamily="34" charset="-122"/>
              </a:rPr>
              <a:t>能够进行负载均衡并分配网络流量，以便部署稳定。</a:t>
            </a:r>
            <a:endParaRPr lang="en-US" altLang="zh-CN" sz="2000"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marL="285750" indent="-285750" defTabSz="1219170">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存储编排</a:t>
            </a:r>
          </a:p>
          <a:p>
            <a:pPr defTabSz="1219170">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      Kubernetes </a:t>
            </a:r>
            <a:r>
              <a:rPr lang="zh-CN" altLang="en-US" sz="2000" dirty="0">
                <a:solidFill>
                  <a:schemeClr val="bg1"/>
                </a:solidFill>
                <a:latin typeface="微软雅黑" panose="020B0503020204020204" pitchFamily="34" charset="-122"/>
                <a:ea typeface="微软雅黑" panose="020B0503020204020204" pitchFamily="34" charset="-122"/>
              </a:rPr>
              <a:t>允许您自动安装您选择的存储系统，例如本地存储、共享存储、公共云提供商等。</a:t>
            </a:r>
            <a:endParaRPr lang="en-US" altLang="zh-CN" sz="2000"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dirty="0">
                  <a:solidFill>
                    <a:srgbClr val="073165"/>
                  </a:solidFill>
                  <a:ea typeface="微软雅黑" panose="020B0503020204020204" charset="-122"/>
                </a:rPr>
                <a:t>Kubernetes </a:t>
              </a:r>
              <a:r>
                <a:rPr lang="zh-CN" altLang="en-US" sz="1800" b="1" kern="0" dirty="0">
                  <a:solidFill>
                    <a:srgbClr val="073165"/>
                  </a:solidFill>
                  <a:ea typeface="微软雅黑" panose="020B0503020204020204" charset="-122"/>
                </a:rPr>
                <a:t>能做什么</a:t>
              </a:r>
            </a:p>
          </p:txBody>
        </p:sp>
      </p:grpSp>
    </p:spTree>
    <p:extLst>
      <p:ext uri="{BB962C8B-B14F-4D97-AF65-F5344CB8AC3E}">
        <p14:creationId xmlns:p14="http://schemas.microsoft.com/office/powerpoint/2010/main" val="89453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7B061633-6828-4735-8AF7-B176EBFF428B}"/>
              </a:ext>
            </a:extLst>
          </p:cNvPr>
          <p:cNvSpPr txBox="1"/>
          <p:nvPr/>
        </p:nvSpPr>
        <p:spPr>
          <a:xfrm>
            <a:off x="2502203" y="2782148"/>
            <a:ext cx="2076359" cy="1200329"/>
          </a:xfrm>
          <a:prstGeom prst="rect">
            <a:avLst/>
          </a:prstGeom>
          <a:noFill/>
        </p:spPr>
        <p:txBody>
          <a:bodyPr wrap="square" rtlCol="0">
            <a:spAutoFit/>
          </a:bodyPr>
          <a:lstStyle/>
          <a:p>
            <a:pPr algn="ctr" defTabSz="914377">
              <a:defRPr/>
            </a:pPr>
            <a:r>
              <a:rPr lang="zh-CN" altLang="en-US" sz="4400" b="1" dirty="0">
                <a:solidFill>
                  <a:schemeClr val="bg1"/>
                </a:solidFill>
                <a:latin typeface="微软雅黑" panose="020B0503020204020204" pitchFamily="34" charset="-122"/>
                <a:ea typeface="微软雅黑" panose="020B0503020204020204" pitchFamily="34" charset="-122"/>
                <a:cs typeface="+mn-ea"/>
                <a:sym typeface="+mn-lt"/>
              </a:rPr>
              <a:t>目录</a:t>
            </a:r>
            <a:endParaRPr lang="en-US" altLang="zh-CN" sz="4400" b="1" dirty="0">
              <a:solidFill>
                <a:schemeClr val="bg1"/>
              </a:solidFill>
              <a:latin typeface="微软雅黑" panose="020B0503020204020204" pitchFamily="34" charset="-122"/>
              <a:ea typeface="微软雅黑" panose="020B0503020204020204" pitchFamily="34" charset="-122"/>
              <a:cs typeface="+mn-ea"/>
              <a:sym typeface="+mn-lt"/>
            </a:endParaRPr>
          </a:p>
          <a:p>
            <a:pPr algn="ctr" defTabSz="914377">
              <a:defRPr/>
            </a:pPr>
            <a:r>
              <a:rPr lang="en-US" altLang="zh-CN" sz="2800" b="1" dirty="0">
                <a:solidFill>
                  <a:schemeClr val="bg1"/>
                </a:solidFill>
                <a:latin typeface="微软雅黑" panose="020B0503020204020204" pitchFamily="34" charset="-122"/>
                <a:ea typeface="微软雅黑" panose="020B0503020204020204" pitchFamily="34" charset="-122"/>
                <a:cs typeface="+mn-ea"/>
                <a:sym typeface="+mn-lt"/>
              </a:rPr>
              <a:t>CONENTS</a:t>
            </a:r>
            <a:endParaRPr lang="zh-CN" altLang="en-US" sz="28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4992914" y="0"/>
            <a:ext cx="7199083" cy="6858000"/>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TextBox 119">
            <a:extLst>
              <a:ext uri="{FF2B5EF4-FFF2-40B4-BE49-F238E27FC236}">
                <a16:creationId xmlns:a16="http://schemas.microsoft.com/office/drawing/2014/main" id="{7B6FCC87-45BE-4E2F-AB82-E11A84BE96D6}"/>
              </a:ext>
            </a:extLst>
          </p:cNvPr>
          <p:cNvSpPr txBox="1"/>
          <p:nvPr/>
        </p:nvSpPr>
        <p:spPr>
          <a:xfrm>
            <a:off x="5661675" y="2157932"/>
            <a:ext cx="5268687" cy="584775"/>
          </a:xfrm>
          <a:prstGeom prst="rect">
            <a:avLst/>
          </a:prstGeom>
          <a:noFill/>
        </p:spPr>
        <p:txBody>
          <a:bodyPr wrap="square" rtlCol="0">
            <a:spAutoFit/>
          </a:bodyPr>
          <a:lstStyle/>
          <a:p>
            <a:pPr defTabSz="914265">
              <a:defRPr/>
            </a:pPr>
            <a:r>
              <a:rPr lang="en-US" sz="3200" b="1">
                <a:solidFill>
                  <a:schemeClr val="bg1"/>
                </a:solidFill>
                <a:latin typeface="微软雅黑" panose="020B0503020204020204" pitchFamily="34" charset="-122"/>
                <a:ea typeface="微软雅黑" panose="020B0503020204020204" pitchFamily="34" charset="-122"/>
                <a:cs typeface="+mn-ea"/>
                <a:sym typeface="+mn-lt"/>
              </a:rPr>
              <a:t>02</a:t>
            </a:r>
            <a:r>
              <a:rPr lang="zh-CN" altLang="en-US" sz="3200" b="1">
                <a:solidFill>
                  <a:schemeClr val="bg1"/>
                </a:solidFill>
                <a:latin typeface="微软雅黑" panose="020B0503020204020204" pitchFamily="34" charset="-122"/>
                <a:ea typeface="微软雅黑" panose="020B0503020204020204" pitchFamily="34" charset="-122"/>
                <a:cs typeface="+mn-ea"/>
                <a:sym typeface="+mn-lt"/>
              </a:rPr>
              <a:t>、容器技术简介</a:t>
            </a:r>
            <a:endParaRPr lang="en-US" altLang="zh-CN" sz="3200" b="1" cap="small" dirty="0">
              <a:solidFill>
                <a:prstClr val="white"/>
              </a:solidFill>
              <a:latin typeface="微软雅黑"/>
              <a:ea typeface="微软雅黑"/>
            </a:endParaRPr>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
        <p:nvSpPr>
          <p:cNvPr id="11" name="TextBox 119">
            <a:extLst>
              <a:ext uri="{FF2B5EF4-FFF2-40B4-BE49-F238E27FC236}">
                <a16:creationId xmlns:a16="http://schemas.microsoft.com/office/drawing/2014/main" id="{06C84CE5-6544-423E-BA12-DE9156F98821}"/>
              </a:ext>
            </a:extLst>
          </p:cNvPr>
          <p:cNvSpPr txBox="1"/>
          <p:nvPr/>
        </p:nvSpPr>
        <p:spPr>
          <a:xfrm>
            <a:off x="5661675" y="3116326"/>
            <a:ext cx="5486970" cy="584775"/>
          </a:xfrm>
          <a:prstGeom prst="rect">
            <a:avLst/>
          </a:prstGeom>
          <a:noFill/>
        </p:spPr>
        <p:txBody>
          <a:bodyPr wrap="square" rtlCol="0">
            <a:spAutoFit/>
          </a:bodyPr>
          <a:lstStyle/>
          <a:p>
            <a:pPr defTabSz="914194"/>
            <a:r>
              <a:rPr lang="en-US" sz="3200" b="1">
                <a:solidFill>
                  <a:schemeClr val="bg1"/>
                </a:solidFill>
                <a:latin typeface="微软雅黑" panose="020B0503020204020204" pitchFamily="34" charset="-122"/>
                <a:ea typeface="微软雅黑" panose="020B0503020204020204" pitchFamily="34" charset="-122"/>
                <a:cs typeface="+mn-ea"/>
                <a:sym typeface="+mn-lt"/>
              </a:rPr>
              <a:t>03</a:t>
            </a:r>
            <a:r>
              <a:rPr lang="zh-CN" altLang="en-US" sz="3200" b="1">
                <a:solidFill>
                  <a:schemeClr val="bg1"/>
                </a:solidFill>
                <a:latin typeface="微软雅黑" panose="020B0503020204020204" pitchFamily="34" charset="-122"/>
                <a:ea typeface="微软雅黑" panose="020B0503020204020204" pitchFamily="34" charset="-122"/>
                <a:cs typeface="+mn-ea"/>
                <a:sym typeface="+mn-lt"/>
              </a:rPr>
              <a:t>、什么是</a:t>
            </a:r>
            <a:r>
              <a:rPr lang="en-US" altLang="zh-CN" sz="3200" b="1">
                <a:solidFill>
                  <a:schemeClr val="bg1"/>
                </a:solidFill>
                <a:latin typeface="微软雅黑" panose="020B0503020204020204" pitchFamily="34" charset="-122"/>
                <a:ea typeface="微软雅黑" panose="020B0503020204020204" pitchFamily="34" charset="-122"/>
                <a:cs typeface="+mn-ea"/>
                <a:sym typeface="+mn-lt"/>
              </a:rPr>
              <a:t>Kubernetes</a:t>
            </a:r>
            <a:endParaRPr lang="id-ID" sz="3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4" name="TextBox 119">
            <a:extLst>
              <a:ext uri="{FF2B5EF4-FFF2-40B4-BE49-F238E27FC236}">
                <a16:creationId xmlns:a16="http://schemas.microsoft.com/office/drawing/2014/main" id="{6AD0CF4B-2F1F-416F-B956-E82679186F7E}"/>
              </a:ext>
            </a:extLst>
          </p:cNvPr>
          <p:cNvSpPr txBox="1"/>
          <p:nvPr/>
        </p:nvSpPr>
        <p:spPr>
          <a:xfrm>
            <a:off x="5661675" y="4074721"/>
            <a:ext cx="5912015" cy="584775"/>
          </a:xfrm>
          <a:prstGeom prst="rect">
            <a:avLst/>
          </a:prstGeom>
          <a:noFill/>
        </p:spPr>
        <p:txBody>
          <a:bodyPr wrap="square" rtlCol="0">
            <a:spAutoFit/>
          </a:bodyPr>
          <a:lstStyle/>
          <a:p>
            <a:pPr defTabSz="914194"/>
            <a:r>
              <a:rPr lang="en-US" sz="3200" b="1">
                <a:solidFill>
                  <a:schemeClr val="bg1"/>
                </a:solidFill>
                <a:latin typeface="微软雅黑" panose="020B0503020204020204" pitchFamily="34" charset="-122"/>
                <a:ea typeface="微软雅黑" panose="020B0503020204020204" pitchFamily="34" charset="-122"/>
                <a:cs typeface="+mn-ea"/>
                <a:sym typeface="+mn-lt"/>
              </a:rPr>
              <a:t>04</a:t>
            </a:r>
            <a:r>
              <a:rPr lang="zh-CN" altLang="en-US" sz="3200" b="1">
                <a:solidFill>
                  <a:schemeClr val="bg1"/>
                </a:solidFill>
                <a:latin typeface="微软雅黑" panose="020B0503020204020204" pitchFamily="34" charset="-122"/>
                <a:ea typeface="微软雅黑" panose="020B0503020204020204" pitchFamily="34" charset="-122"/>
                <a:cs typeface="+mn-ea"/>
                <a:sym typeface="+mn-lt"/>
              </a:rPr>
              <a:t>、</a:t>
            </a:r>
            <a:r>
              <a:rPr lang="en-US" altLang="zh-CN" sz="2800" b="1">
                <a:solidFill>
                  <a:schemeClr val="bg1"/>
                </a:solidFill>
                <a:latin typeface="微软雅黑" panose="020B0503020204020204" pitchFamily="34" charset="-122"/>
                <a:ea typeface="微软雅黑" panose="020B0503020204020204" pitchFamily="34" charset="-122"/>
                <a:cs typeface="+mn-ea"/>
                <a:sym typeface="+mn-lt"/>
              </a:rPr>
              <a:t>Kubernetes</a:t>
            </a:r>
            <a:r>
              <a:rPr lang="zh-CN" altLang="en-US" sz="2800" b="1">
                <a:solidFill>
                  <a:schemeClr val="bg1"/>
                </a:solidFill>
                <a:latin typeface="微软雅黑" panose="020B0503020204020204" pitchFamily="34" charset="-122"/>
                <a:ea typeface="微软雅黑" panose="020B0503020204020204" pitchFamily="34" charset="-122"/>
                <a:cs typeface="+mn-ea"/>
                <a:sym typeface="+mn-lt"/>
              </a:rPr>
              <a:t>架构和主要组件</a:t>
            </a:r>
            <a:endParaRPr lang="id-ID" sz="3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 name="TextBox 119">
            <a:extLst>
              <a:ext uri="{FF2B5EF4-FFF2-40B4-BE49-F238E27FC236}">
                <a16:creationId xmlns:a16="http://schemas.microsoft.com/office/drawing/2014/main" id="{B299CDE9-8694-477E-B4D3-4AE17353453A}"/>
              </a:ext>
            </a:extLst>
          </p:cNvPr>
          <p:cNvSpPr txBox="1"/>
          <p:nvPr/>
        </p:nvSpPr>
        <p:spPr>
          <a:xfrm>
            <a:off x="5661675" y="5033116"/>
            <a:ext cx="5759533" cy="584775"/>
          </a:xfrm>
          <a:prstGeom prst="rect">
            <a:avLst/>
          </a:prstGeom>
          <a:noFill/>
        </p:spPr>
        <p:txBody>
          <a:bodyPr wrap="square" rtlCol="0">
            <a:spAutoFit/>
          </a:bodyPr>
          <a:lstStyle/>
          <a:p>
            <a:pPr defTabSz="914194"/>
            <a:r>
              <a:rPr lang="en-US" sz="3200" b="1">
                <a:solidFill>
                  <a:schemeClr val="bg1"/>
                </a:solidFill>
                <a:latin typeface="微软雅黑" panose="020B0503020204020204" pitchFamily="34" charset="-122"/>
                <a:ea typeface="微软雅黑" panose="020B0503020204020204" pitchFamily="34" charset="-122"/>
                <a:cs typeface="+mn-ea"/>
                <a:sym typeface="+mn-lt"/>
              </a:rPr>
              <a:t>05</a:t>
            </a:r>
            <a:r>
              <a:rPr lang="zh-CN" altLang="en-US" sz="3200" b="1">
                <a:solidFill>
                  <a:schemeClr val="bg1"/>
                </a:solidFill>
                <a:latin typeface="微软雅黑" panose="020B0503020204020204" pitchFamily="34" charset="-122"/>
                <a:ea typeface="微软雅黑" panose="020B0503020204020204" pitchFamily="34" charset="-122"/>
                <a:cs typeface="+mn-ea"/>
                <a:sym typeface="+mn-lt"/>
              </a:rPr>
              <a:t>、比翼平台</a:t>
            </a:r>
            <a:r>
              <a:rPr lang="en-US" altLang="zh-CN" sz="3200" b="1">
                <a:solidFill>
                  <a:schemeClr val="bg1"/>
                </a:solidFill>
                <a:latin typeface="微软雅黑" panose="020B0503020204020204" pitchFamily="34" charset="-122"/>
                <a:ea typeface="微软雅黑" panose="020B0503020204020204" pitchFamily="34" charset="-122"/>
                <a:cs typeface="+mn-ea"/>
                <a:sym typeface="+mn-lt"/>
              </a:rPr>
              <a:t>k8s</a:t>
            </a:r>
            <a:r>
              <a:rPr lang="zh-CN" altLang="en-US" sz="3200" b="1">
                <a:solidFill>
                  <a:schemeClr val="bg1"/>
                </a:solidFill>
                <a:latin typeface="微软雅黑" panose="020B0503020204020204" pitchFamily="34" charset="-122"/>
                <a:ea typeface="微软雅黑" panose="020B0503020204020204" pitchFamily="34" charset="-122"/>
                <a:cs typeface="+mn-ea"/>
                <a:sym typeface="+mn-lt"/>
              </a:rPr>
              <a:t>应用实践</a:t>
            </a:r>
            <a:endParaRPr lang="id-ID" sz="3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TextBox 119">
            <a:extLst>
              <a:ext uri="{FF2B5EF4-FFF2-40B4-BE49-F238E27FC236}">
                <a16:creationId xmlns:a16="http://schemas.microsoft.com/office/drawing/2014/main" id="{DCC1CA14-9A79-40A8-9B34-86C892E8412A}"/>
              </a:ext>
            </a:extLst>
          </p:cNvPr>
          <p:cNvSpPr txBox="1"/>
          <p:nvPr/>
        </p:nvSpPr>
        <p:spPr>
          <a:xfrm>
            <a:off x="5661674" y="1199538"/>
            <a:ext cx="5268687" cy="584775"/>
          </a:xfrm>
          <a:prstGeom prst="rect">
            <a:avLst/>
          </a:prstGeom>
          <a:noFill/>
        </p:spPr>
        <p:txBody>
          <a:bodyPr wrap="square" rtlCol="0">
            <a:spAutoFit/>
          </a:bodyPr>
          <a:lstStyle/>
          <a:p>
            <a:pPr defTabSz="914265">
              <a:defRPr/>
            </a:pPr>
            <a:r>
              <a:rPr lang="en-US" sz="3200" b="1">
                <a:solidFill>
                  <a:schemeClr val="bg1"/>
                </a:solidFill>
                <a:latin typeface="微软雅黑" panose="020B0503020204020204" pitchFamily="34" charset="-122"/>
                <a:ea typeface="微软雅黑" panose="020B0503020204020204" pitchFamily="34" charset="-122"/>
                <a:cs typeface="+mn-ea"/>
                <a:sym typeface="+mn-lt"/>
              </a:rPr>
              <a:t>01</a:t>
            </a:r>
            <a:r>
              <a:rPr lang="zh-CN" altLang="en-US" sz="3200" b="1">
                <a:solidFill>
                  <a:schemeClr val="bg1"/>
                </a:solidFill>
                <a:latin typeface="微软雅黑" panose="020B0503020204020204" pitchFamily="34" charset="-122"/>
                <a:ea typeface="微软雅黑" panose="020B0503020204020204" pitchFamily="34" charset="-122"/>
                <a:cs typeface="+mn-ea"/>
                <a:sym typeface="+mn-lt"/>
              </a:rPr>
              <a:t>、</a:t>
            </a:r>
            <a:r>
              <a:rPr lang="en-US" altLang="zh-CN" sz="3200" b="1">
                <a:solidFill>
                  <a:schemeClr val="bg1"/>
                </a:solidFill>
                <a:latin typeface="微软雅黑" panose="020B0503020204020204" pitchFamily="34" charset="-122"/>
                <a:ea typeface="微软雅黑" panose="020B0503020204020204" pitchFamily="34" charset="-122"/>
                <a:cs typeface="+mn-ea"/>
                <a:sym typeface="+mn-lt"/>
              </a:rPr>
              <a:t>Kubernetes</a:t>
            </a:r>
            <a:r>
              <a:rPr lang="zh-CN" altLang="en-US" sz="3200" b="1">
                <a:solidFill>
                  <a:schemeClr val="bg1"/>
                </a:solidFill>
                <a:latin typeface="微软雅黑" panose="020B0503020204020204" pitchFamily="34" charset="-122"/>
                <a:ea typeface="微软雅黑" panose="020B0503020204020204" pitchFamily="34" charset="-122"/>
                <a:cs typeface="+mn-ea"/>
                <a:sym typeface="+mn-lt"/>
              </a:rPr>
              <a:t>发展历程</a:t>
            </a:r>
            <a:endParaRPr lang="en-US" altLang="zh-CN" sz="3200" b="1" cap="small" dirty="0">
              <a:solidFill>
                <a:prstClr val="white"/>
              </a:solidFill>
              <a:latin typeface="微软雅黑"/>
              <a:ea typeface="微软雅黑"/>
            </a:endParaRPr>
          </a:p>
        </p:txBody>
      </p:sp>
    </p:spTree>
    <p:extLst>
      <p:ext uri="{BB962C8B-B14F-4D97-AF65-F5344CB8AC3E}">
        <p14:creationId xmlns:p14="http://schemas.microsoft.com/office/powerpoint/2010/main" val="24360430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1A37786-59F8-455E-B25F-B39BEBAA5F47}"/>
              </a:ext>
            </a:extLst>
          </p:cNvPr>
          <p:cNvSpPr/>
          <p:nvPr/>
        </p:nvSpPr>
        <p:spPr>
          <a:xfrm>
            <a:off x="695569" y="1286226"/>
            <a:ext cx="10338777" cy="3731278"/>
          </a:xfrm>
          <a:prstGeom prst="rect">
            <a:avLst/>
          </a:prstGeom>
        </p:spPr>
        <p:txBody>
          <a:bodyPr wrap="square">
            <a:spAutoFit/>
          </a:bodyPr>
          <a:lstStyle/>
          <a:p>
            <a:pPr marL="285750" indent="-285750" defTabSz="1219170">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自动部署和回滚</a:t>
            </a:r>
          </a:p>
          <a:p>
            <a:pPr defTabSz="1219170">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     可以使用 </a:t>
            </a:r>
            <a:r>
              <a:rPr lang="en-US" altLang="zh-CN" sz="2000" dirty="0">
                <a:solidFill>
                  <a:schemeClr val="bg1"/>
                </a:solidFill>
                <a:latin typeface="微软雅黑" panose="020B0503020204020204" pitchFamily="34" charset="-122"/>
                <a:ea typeface="微软雅黑" panose="020B0503020204020204" pitchFamily="34" charset="-122"/>
              </a:rPr>
              <a:t>Kubernetes </a:t>
            </a:r>
            <a:r>
              <a:rPr lang="zh-CN" altLang="en-US" sz="2000" dirty="0">
                <a:solidFill>
                  <a:schemeClr val="bg1"/>
                </a:solidFill>
                <a:latin typeface="微软雅黑" panose="020B0503020204020204" pitchFamily="34" charset="-122"/>
                <a:ea typeface="微软雅黑" panose="020B0503020204020204" pitchFamily="34" charset="-122"/>
              </a:rPr>
              <a:t>描述已部署容器的所需状态，并且它可以以受控速率将实际状态更改为所需状态。例如，您可以为您的部署自动创建新容器、删除现有容器并将其所有资源用于新容器。</a:t>
            </a:r>
            <a:endParaRPr lang="en-US" altLang="zh-CN" sz="2000"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en-US" altLang="zh-CN" sz="2000" dirty="0">
              <a:solidFill>
                <a:schemeClr val="bg1"/>
              </a:solidFill>
              <a:latin typeface="微软雅黑" panose="020B0503020204020204" pitchFamily="34" charset="-122"/>
              <a:ea typeface="微软雅黑" panose="020B0503020204020204" pitchFamily="34" charset="-122"/>
            </a:endParaRPr>
          </a:p>
          <a:p>
            <a:pPr marL="285750" indent="-285750" defTabSz="1219170">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自动装箱</a:t>
            </a:r>
          </a:p>
          <a:p>
            <a:pPr defTabSz="1219170">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Kubernetes</a:t>
            </a:r>
            <a:r>
              <a:rPr lang="zh-CN" altLang="en-US" sz="2000" dirty="0">
                <a:solidFill>
                  <a:schemeClr val="bg1"/>
                </a:solidFill>
                <a:latin typeface="微软雅黑" panose="020B0503020204020204" pitchFamily="34" charset="-122"/>
                <a:ea typeface="微软雅黑" panose="020B0503020204020204" pitchFamily="34" charset="-122"/>
              </a:rPr>
              <a:t>允许指定每个容器需要多少</a:t>
            </a:r>
            <a:r>
              <a:rPr lang="en-US" altLang="zh-CN" sz="2000" dirty="0">
                <a:solidFill>
                  <a:schemeClr val="bg1"/>
                </a:solidFill>
                <a:latin typeface="微软雅黑" panose="020B0503020204020204" pitchFamily="34" charset="-122"/>
                <a:ea typeface="微软雅黑" panose="020B0503020204020204" pitchFamily="34" charset="-122"/>
              </a:rPr>
              <a:t>CPU</a:t>
            </a:r>
            <a:r>
              <a:rPr lang="zh-CN" altLang="en-US" sz="2000" dirty="0">
                <a:solidFill>
                  <a:schemeClr val="bg1"/>
                </a:solidFill>
                <a:latin typeface="微软雅黑" panose="020B0503020204020204" pitchFamily="34" charset="-122"/>
                <a:ea typeface="微软雅黑" panose="020B0503020204020204" pitchFamily="34" charset="-122"/>
              </a:rPr>
              <a:t>和内存（</a:t>
            </a:r>
            <a:r>
              <a:rPr lang="en-US" altLang="zh-CN" sz="2000" dirty="0">
                <a:solidFill>
                  <a:schemeClr val="bg1"/>
                </a:solidFill>
                <a:latin typeface="微软雅黑" panose="020B0503020204020204" pitchFamily="34" charset="-122"/>
                <a:ea typeface="微软雅黑" panose="020B0503020204020204" pitchFamily="34" charset="-122"/>
              </a:rPr>
              <a:t>RAM</a:t>
            </a:r>
            <a:r>
              <a:rPr lang="zh-CN" altLang="en-US" sz="2000" dirty="0">
                <a:solidFill>
                  <a:schemeClr val="bg1"/>
                </a:solidFill>
                <a:latin typeface="微软雅黑" panose="020B0503020204020204" pitchFamily="34" charset="-122"/>
                <a:ea typeface="微软雅黑" panose="020B0503020204020204" pitchFamily="34" charset="-122"/>
              </a:rPr>
              <a:t>）。当容器指定了资源请求时，</a:t>
            </a:r>
            <a:r>
              <a:rPr lang="en-US" altLang="zh-CN" sz="2000" dirty="0">
                <a:solidFill>
                  <a:schemeClr val="bg1"/>
                </a:solidFill>
                <a:latin typeface="微软雅黑" panose="020B0503020204020204" pitchFamily="34" charset="-122"/>
                <a:ea typeface="微软雅黑" panose="020B0503020204020204" pitchFamily="34" charset="-122"/>
              </a:rPr>
              <a:t>Kubernetes</a:t>
            </a:r>
            <a:r>
              <a:rPr lang="zh-CN" altLang="en-US" sz="2000" dirty="0">
                <a:solidFill>
                  <a:schemeClr val="bg1"/>
                </a:solidFill>
                <a:latin typeface="微软雅黑" panose="020B0503020204020204" pitchFamily="34" charset="-122"/>
                <a:ea typeface="微软雅黑" panose="020B0503020204020204" pitchFamily="34" charset="-122"/>
              </a:rPr>
              <a:t>可以更好地决定管理容器的资源</a:t>
            </a:r>
          </a:p>
        </p:txBody>
      </p:sp>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a:solidFill>
                    <a:srgbClr val="073165"/>
                  </a:solidFill>
                  <a:ea typeface="微软雅黑" panose="020B0503020204020204" charset="-122"/>
                </a:rPr>
                <a:t>Kubernetes </a:t>
              </a:r>
              <a:r>
                <a:rPr lang="zh-CN" altLang="en-US" sz="1800" b="1" kern="0">
                  <a:solidFill>
                    <a:srgbClr val="073165"/>
                  </a:solidFill>
                  <a:ea typeface="微软雅黑" panose="020B0503020204020204" charset="-122"/>
                </a:rPr>
                <a:t>能做什么</a:t>
              </a:r>
              <a:endParaRPr lang="zh-CN" altLang="en-US" sz="1800" b="1" kern="0" dirty="0">
                <a:solidFill>
                  <a:srgbClr val="073165"/>
                </a:solidFill>
                <a:ea typeface="微软雅黑" panose="020B0503020204020204" charset="-122"/>
              </a:endParaRPr>
            </a:p>
          </p:txBody>
        </p:sp>
      </p:grpSp>
    </p:spTree>
    <p:extLst>
      <p:ext uri="{BB962C8B-B14F-4D97-AF65-F5344CB8AC3E}">
        <p14:creationId xmlns:p14="http://schemas.microsoft.com/office/powerpoint/2010/main" val="398729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1A37786-59F8-455E-B25F-B39BEBAA5F47}"/>
              </a:ext>
            </a:extLst>
          </p:cNvPr>
          <p:cNvSpPr/>
          <p:nvPr/>
        </p:nvSpPr>
        <p:spPr>
          <a:xfrm>
            <a:off x="695569" y="1286226"/>
            <a:ext cx="10338777" cy="3269613"/>
          </a:xfrm>
          <a:prstGeom prst="rect">
            <a:avLst/>
          </a:prstGeom>
        </p:spPr>
        <p:txBody>
          <a:bodyPr wrap="square">
            <a:spAutoFit/>
          </a:bodyPr>
          <a:lstStyle/>
          <a:p>
            <a:pPr marL="285750" indent="-285750" defTabSz="1219170">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自我修复</a:t>
            </a:r>
          </a:p>
          <a:p>
            <a:pPr defTabSz="1219170">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 Kubernetes </a:t>
            </a:r>
            <a:r>
              <a:rPr lang="zh-CN" altLang="en-US" sz="2000" dirty="0">
                <a:solidFill>
                  <a:schemeClr val="bg1"/>
                </a:solidFill>
                <a:latin typeface="微软雅黑" panose="020B0503020204020204" pitchFamily="34" charset="-122"/>
                <a:ea typeface="微软雅黑" panose="020B0503020204020204" pitchFamily="34" charset="-122"/>
              </a:rPr>
              <a:t>重新启动发生故障的容器，替换容器，终止不响应用户定义的运行状况检查的容器，并且在它们准备好服务之前不会将它们通告给客户端。</a:t>
            </a:r>
            <a:endParaRPr lang="en-US" altLang="zh-CN" sz="2000"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zh-CN" altLang="en-US" sz="2000" dirty="0">
              <a:solidFill>
                <a:schemeClr val="bg1"/>
              </a:solidFill>
              <a:latin typeface="微软雅黑" panose="020B0503020204020204" pitchFamily="34" charset="-122"/>
              <a:ea typeface="微软雅黑" panose="020B0503020204020204" pitchFamily="34" charset="-122"/>
            </a:endParaRPr>
          </a:p>
          <a:p>
            <a:pPr marL="285750" indent="-285750" defTabSz="1219170">
              <a:lnSpc>
                <a:spcPct val="150000"/>
              </a:lnSpc>
              <a:buFont typeface="Arial" panose="020B0604020202020204" pitchFamily="34" charset="0"/>
              <a:buChar char="•"/>
            </a:pPr>
            <a:r>
              <a:rPr lang="zh-CN" altLang="en-US" sz="2000" b="1" dirty="0">
                <a:solidFill>
                  <a:schemeClr val="bg1"/>
                </a:solidFill>
                <a:latin typeface="微软雅黑" panose="020B0503020204020204" pitchFamily="34" charset="-122"/>
                <a:ea typeface="微软雅黑" panose="020B0503020204020204" pitchFamily="34" charset="-122"/>
              </a:rPr>
              <a:t>敏感信息和配置管理</a:t>
            </a:r>
          </a:p>
          <a:p>
            <a:pPr defTabSz="1219170">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Kubernetes</a:t>
            </a:r>
            <a:r>
              <a:rPr lang="zh-CN" altLang="en-US" sz="2000" dirty="0">
                <a:solidFill>
                  <a:schemeClr val="bg1"/>
                </a:solidFill>
                <a:latin typeface="微软雅黑" panose="020B0503020204020204" pitchFamily="34" charset="-122"/>
                <a:ea typeface="微软雅黑" panose="020B0503020204020204" pitchFamily="34" charset="-122"/>
              </a:rPr>
              <a:t>允许存储和管理敏感信息，例如密码，</a:t>
            </a:r>
            <a:r>
              <a:rPr lang="en-US" altLang="zh-CN" sz="2000" dirty="0">
                <a:solidFill>
                  <a:schemeClr val="bg1"/>
                </a:solidFill>
                <a:latin typeface="微软雅黑" panose="020B0503020204020204" pitchFamily="34" charset="-122"/>
                <a:ea typeface="微软雅黑" panose="020B0503020204020204" pitchFamily="34" charset="-122"/>
              </a:rPr>
              <a:t>OAuth</a:t>
            </a:r>
            <a:r>
              <a:rPr lang="zh-CN" altLang="en-US" sz="2000" dirty="0">
                <a:solidFill>
                  <a:schemeClr val="bg1"/>
                </a:solidFill>
                <a:latin typeface="微软雅黑" panose="020B0503020204020204" pitchFamily="34" charset="-122"/>
                <a:ea typeface="微软雅黑" panose="020B0503020204020204" pitchFamily="34" charset="-122"/>
              </a:rPr>
              <a:t>令牌和</a:t>
            </a:r>
            <a:r>
              <a:rPr lang="en-US" altLang="zh-CN" sz="2000" dirty="0" err="1">
                <a:solidFill>
                  <a:schemeClr val="bg1"/>
                </a:solidFill>
                <a:latin typeface="微软雅黑" panose="020B0503020204020204" pitchFamily="34" charset="-122"/>
                <a:ea typeface="微软雅黑" panose="020B0503020204020204" pitchFamily="34" charset="-122"/>
              </a:rPr>
              <a:t>ssh</a:t>
            </a:r>
            <a:r>
              <a:rPr lang="zh-CN" altLang="en-US" sz="2000" dirty="0">
                <a:solidFill>
                  <a:schemeClr val="bg1"/>
                </a:solidFill>
                <a:latin typeface="微软雅黑" panose="020B0503020204020204" pitchFamily="34" charset="-122"/>
                <a:ea typeface="微软雅黑" panose="020B0503020204020204" pitchFamily="34" charset="-122"/>
              </a:rPr>
              <a:t>密钥。可以部署和更新机密和应用程序配置，而无需重建容器映像，也不会在堆栈配置中暴露机密。</a:t>
            </a:r>
          </a:p>
        </p:txBody>
      </p:sp>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a:solidFill>
                    <a:srgbClr val="073165"/>
                  </a:solidFill>
                  <a:ea typeface="微软雅黑" panose="020B0503020204020204" charset="-122"/>
                </a:rPr>
                <a:t>Kubernetes </a:t>
              </a:r>
              <a:r>
                <a:rPr lang="zh-CN" altLang="en-US" sz="1800" b="1" kern="0">
                  <a:solidFill>
                    <a:srgbClr val="073165"/>
                  </a:solidFill>
                  <a:ea typeface="微软雅黑" panose="020B0503020204020204" charset="-122"/>
                </a:rPr>
                <a:t>能做什么</a:t>
              </a:r>
              <a:endParaRPr lang="zh-CN" altLang="en-US" sz="1800" b="1" kern="0" dirty="0">
                <a:solidFill>
                  <a:srgbClr val="073165"/>
                </a:solidFill>
                <a:ea typeface="微软雅黑" panose="020B0503020204020204" charset="-122"/>
              </a:endParaRPr>
            </a:p>
          </p:txBody>
        </p:sp>
      </p:grpSp>
    </p:spTree>
    <p:extLst>
      <p:ext uri="{BB962C8B-B14F-4D97-AF65-F5344CB8AC3E}">
        <p14:creationId xmlns:p14="http://schemas.microsoft.com/office/powerpoint/2010/main" val="3956758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1A37786-59F8-455E-B25F-B39BEBAA5F47}"/>
              </a:ext>
            </a:extLst>
          </p:cNvPr>
          <p:cNvSpPr/>
          <p:nvPr/>
        </p:nvSpPr>
        <p:spPr>
          <a:xfrm>
            <a:off x="695569" y="1286226"/>
            <a:ext cx="10338777" cy="2416944"/>
          </a:xfrm>
          <a:prstGeom prst="rect">
            <a:avLst/>
          </a:prstGeom>
        </p:spPr>
        <p:txBody>
          <a:bodyPr wrap="square">
            <a:spAutoFit/>
          </a:bodyPr>
          <a:lstStyle/>
          <a:p>
            <a:pPr defTabSz="1219170">
              <a:lnSpc>
                <a:spcPct val="150000"/>
              </a:lnSpc>
            </a:pPr>
            <a:r>
              <a:rPr lang="en-US" altLang="zh-CN" sz="2000" kern="0" dirty="0">
                <a:solidFill>
                  <a:schemeClr val="bg1"/>
                </a:solidFill>
                <a:latin typeface="微软雅黑" pitchFamily="34" charset="-122"/>
                <a:ea typeface="微软雅黑" pitchFamily="34" charset="-122"/>
              </a:rPr>
              <a:t>Kubernetes </a:t>
            </a:r>
            <a:r>
              <a:rPr lang="zh-CN" altLang="en-US" sz="2000" kern="0" dirty="0">
                <a:solidFill>
                  <a:schemeClr val="bg1"/>
                </a:solidFill>
                <a:latin typeface="微软雅黑" pitchFamily="34" charset="-122"/>
                <a:ea typeface="微软雅黑" pitchFamily="34" charset="-122"/>
              </a:rPr>
              <a:t>不是传统的、包罗万象的 </a:t>
            </a:r>
            <a:r>
              <a:rPr lang="en-US" altLang="zh-CN" sz="2000" kern="0" dirty="0">
                <a:solidFill>
                  <a:schemeClr val="bg1"/>
                </a:solidFill>
                <a:latin typeface="微软雅黑" pitchFamily="34" charset="-122"/>
                <a:ea typeface="微软雅黑" pitchFamily="34" charset="-122"/>
              </a:rPr>
              <a:t>PaaS</a:t>
            </a:r>
            <a:r>
              <a:rPr lang="zh-CN" altLang="en-US" sz="2000" kern="0" dirty="0">
                <a:solidFill>
                  <a:schemeClr val="bg1"/>
                </a:solidFill>
                <a:latin typeface="微软雅黑" pitchFamily="34" charset="-122"/>
                <a:ea typeface="微软雅黑" pitchFamily="34" charset="-122"/>
              </a:rPr>
              <a:t>（平台即服务）系统。由于 </a:t>
            </a:r>
            <a:r>
              <a:rPr lang="en-US" altLang="zh-CN" sz="2000" kern="0" dirty="0">
                <a:solidFill>
                  <a:schemeClr val="bg1"/>
                </a:solidFill>
                <a:latin typeface="微软雅黑" pitchFamily="34" charset="-122"/>
                <a:ea typeface="微软雅黑" pitchFamily="34" charset="-122"/>
              </a:rPr>
              <a:t>Kubernetes </a:t>
            </a:r>
            <a:r>
              <a:rPr lang="zh-CN" altLang="en-US" sz="2000" kern="0" dirty="0">
                <a:solidFill>
                  <a:schemeClr val="bg1"/>
                </a:solidFill>
                <a:latin typeface="微软雅黑" pitchFamily="34" charset="-122"/>
                <a:ea typeface="微软雅黑" pitchFamily="34" charset="-122"/>
              </a:rPr>
              <a:t>在容器级别而不是硬件级别运行，因此它提供了 </a:t>
            </a:r>
            <a:r>
              <a:rPr lang="en-US" altLang="zh-CN" sz="2000" kern="0" dirty="0">
                <a:solidFill>
                  <a:schemeClr val="bg1"/>
                </a:solidFill>
                <a:latin typeface="微软雅黑" pitchFamily="34" charset="-122"/>
                <a:ea typeface="微软雅黑" pitchFamily="34" charset="-122"/>
              </a:rPr>
              <a:t>PaaS </a:t>
            </a:r>
            <a:r>
              <a:rPr lang="zh-CN" altLang="en-US" sz="2000" kern="0" dirty="0">
                <a:solidFill>
                  <a:schemeClr val="bg1"/>
                </a:solidFill>
                <a:latin typeface="微软雅黑" pitchFamily="34" charset="-122"/>
                <a:ea typeface="微软雅黑" pitchFamily="34" charset="-122"/>
              </a:rPr>
              <a:t>产品常用的一些通用功能，如部署、扩展、负载平衡、日志记录和</a:t>
            </a:r>
            <a:r>
              <a:rPr lang="zh-CN" altLang="en-US" sz="2000" kern="0">
                <a:solidFill>
                  <a:schemeClr val="bg1"/>
                </a:solidFill>
                <a:latin typeface="微软雅黑" pitchFamily="34" charset="-122"/>
                <a:ea typeface="微软雅黑" pitchFamily="34" charset="-122"/>
              </a:rPr>
              <a:t>监视。这些</a:t>
            </a:r>
            <a:r>
              <a:rPr lang="zh-CN" altLang="en-US" sz="2000" kern="0" dirty="0">
                <a:solidFill>
                  <a:schemeClr val="bg1"/>
                </a:solidFill>
                <a:latin typeface="微软雅黑" pitchFamily="34" charset="-122"/>
                <a:ea typeface="微软雅黑" pitchFamily="34" charset="-122"/>
              </a:rPr>
              <a:t>默认解决方案是可选的且可插拔的。</a:t>
            </a:r>
            <a:r>
              <a:rPr lang="en-US" altLang="zh-CN" sz="2000" kern="0" dirty="0">
                <a:solidFill>
                  <a:schemeClr val="bg1"/>
                </a:solidFill>
                <a:latin typeface="微软雅黑" pitchFamily="34" charset="-122"/>
                <a:ea typeface="微软雅黑" pitchFamily="34" charset="-122"/>
              </a:rPr>
              <a:t>Kubernetes </a:t>
            </a:r>
            <a:r>
              <a:rPr lang="zh-CN" altLang="en-US" sz="2000" kern="0" dirty="0">
                <a:solidFill>
                  <a:schemeClr val="bg1"/>
                </a:solidFill>
                <a:latin typeface="微软雅黑" pitchFamily="34" charset="-122"/>
                <a:ea typeface="微软雅黑" pitchFamily="34" charset="-122"/>
              </a:rPr>
              <a:t>为构建开发人员平台提供了构建基块，但在重要位置保留了用户选择和灵活性。</a:t>
            </a:r>
          </a:p>
          <a:p>
            <a:pPr defTabSz="1219170">
              <a:lnSpc>
                <a:spcPct val="150000"/>
              </a:lnSpc>
            </a:pPr>
            <a:endParaRPr lang="zh-CN" altLang="en-US" sz="1100" kern="0" dirty="0">
              <a:solidFill>
                <a:schemeClr val="bg1"/>
              </a:solidFill>
              <a:latin typeface="微软雅黑" pitchFamily="34" charset="-122"/>
              <a:ea typeface="微软雅黑" pitchFamily="34" charset="-122"/>
            </a:endParaRPr>
          </a:p>
          <a:p>
            <a:pPr defTabSz="1219170">
              <a:lnSpc>
                <a:spcPct val="150000"/>
              </a:lnSpc>
            </a:pPr>
            <a:endParaRPr lang="zh-CN" altLang="en-US" sz="1100" kern="0" dirty="0">
              <a:solidFill>
                <a:schemeClr val="bg1"/>
              </a:solidFill>
              <a:latin typeface="微软雅黑" pitchFamily="34" charset="-122"/>
              <a:ea typeface="微软雅黑" pitchFamily="34" charset="-122"/>
            </a:endParaRPr>
          </a:p>
        </p:txBody>
      </p:sp>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a:solidFill>
                    <a:srgbClr val="073165"/>
                  </a:solidFill>
                  <a:ea typeface="微软雅黑" panose="020B0503020204020204" charset="-122"/>
                </a:rPr>
                <a:t>Kubernetes </a:t>
              </a:r>
              <a:r>
                <a:rPr lang="zh-CN" altLang="en-US" sz="1800" b="1" kern="0">
                  <a:solidFill>
                    <a:srgbClr val="073165"/>
                  </a:solidFill>
                  <a:ea typeface="微软雅黑" panose="020B0503020204020204" charset="-122"/>
                </a:rPr>
                <a:t>不是什么</a:t>
              </a:r>
              <a:endParaRPr lang="zh-CN" altLang="en-US" sz="1800" b="1" kern="0" dirty="0">
                <a:solidFill>
                  <a:srgbClr val="073165"/>
                </a:solidFill>
                <a:ea typeface="微软雅黑" panose="020B0503020204020204" charset="-122"/>
              </a:endParaRPr>
            </a:p>
          </p:txBody>
        </p:sp>
      </p:grpSp>
    </p:spTree>
    <p:extLst>
      <p:ext uri="{BB962C8B-B14F-4D97-AF65-F5344CB8AC3E}">
        <p14:creationId xmlns:p14="http://schemas.microsoft.com/office/powerpoint/2010/main" val="418954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3047998" y="3001779"/>
            <a:ext cx="6954983" cy="830997"/>
          </a:xfrm>
          <a:prstGeom prst="rect">
            <a:avLst/>
          </a:prstGeom>
        </p:spPr>
        <p:txBody>
          <a:bodyPr wrap="square">
            <a:spAutoFit/>
          </a:bodyPr>
          <a:lstStyle/>
          <a:p>
            <a:pPr algn="ctr" defTabSz="685698"/>
            <a:r>
              <a:rPr lang="en-US" altLang="zh-CN" sz="4800" b="1" cap="small" dirty="0">
                <a:solidFill>
                  <a:prstClr val="white"/>
                </a:solidFill>
                <a:latin typeface="微软雅黑"/>
                <a:ea typeface="微软雅黑"/>
              </a:rPr>
              <a:t>Kubernetes </a:t>
            </a:r>
            <a:r>
              <a:rPr lang="zh-CN" altLang="en-US" sz="4800" b="1" cap="small" dirty="0">
                <a:solidFill>
                  <a:prstClr val="white"/>
                </a:solidFill>
                <a:latin typeface="微软雅黑"/>
                <a:ea typeface="微软雅黑"/>
              </a:rPr>
              <a:t>架构</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1054004499"/>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a:solidFill>
                    <a:srgbClr val="073165"/>
                  </a:solidFill>
                  <a:ea typeface="微软雅黑" panose="020B0503020204020204" charset="-122"/>
                </a:rPr>
                <a:t>Kubernetes </a:t>
              </a:r>
              <a:r>
                <a:rPr lang="zh-CN" altLang="en-US" sz="1800" b="1" kern="0">
                  <a:solidFill>
                    <a:srgbClr val="073165"/>
                  </a:solidFill>
                  <a:ea typeface="微软雅黑" panose="020B0503020204020204" charset="-122"/>
                </a:rPr>
                <a:t>架构图</a:t>
              </a:r>
              <a:endParaRPr lang="zh-CN" altLang="en-US" sz="1800" b="1" kern="0" dirty="0">
                <a:solidFill>
                  <a:srgbClr val="073165"/>
                </a:solidFill>
                <a:ea typeface="微软雅黑" panose="020B0503020204020204" charset="-122"/>
              </a:endParaRPr>
            </a:p>
          </p:txBody>
        </p:sp>
      </p:grpSp>
      <p:pic>
        <p:nvPicPr>
          <p:cNvPr id="6" name="Picture 5" descr="C:\Users\Administrator\Desktop\assets_-LDAOok5ngY4pc1lEDes_-La8Wy3SQAP-8onLZ7uT_-La8X6ldNQWZNfl3OJ9M_architecture.png">
            <a:extLst>
              <a:ext uri="{FF2B5EF4-FFF2-40B4-BE49-F238E27FC236}">
                <a16:creationId xmlns:a16="http://schemas.microsoft.com/office/drawing/2014/main" id="{85916260-369E-4D5F-9C0F-05B0008DD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186" y="114594"/>
            <a:ext cx="7525668" cy="6197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30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a:solidFill>
                    <a:srgbClr val="073165"/>
                  </a:solidFill>
                  <a:ea typeface="微软雅黑" panose="020B0503020204020204" charset="-122"/>
                </a:rPr>
                <a:t>Kubernetes </a:t>
              </a:r>
              <a:r>
                <a:rPr lang="zh-CN" altLang="en-US" sz="1800" b="1" kern="0">
                  <a:solidFill>
                    <a:srgbClr val="073165"/>
                  </a:solidFill>
                  <a:ea typeface="微软雅黑" panose="020B0503020204020204" charset="-122"/>
                </a:rPr>
                <a:t>架构图</a:t>
              </a:r>
              <a:endParaRPr lang="zh-CN" altLang="en-US" sz="1800" b="1" kern="0" dirty="0">
                <a:solidFill>
                  <a:srgbClr val="073165"/>
                </a:solidFill>
                <a:ea typeface="微软雅黑" panose="020B0503020204020204" charset="-122"/>
              </a:endParaRPr>
            </a:p>
          </p:txBody>
        </p:sp>
      </p:grpSp>
      <p:pic>
        <p:nvPicPr>
          <p:cNvPr id="2" name="图片 1">
            <a:extLst>
              <a:ext uri="{FF2B5EF4-FFF2-40B4-BE49-F238E27FC236}">
                <a16:creationId xmlns:a16="http://schemas.microsoft.com/office/drawing/2014/main" id="{BBA9B345-4113-4F78-B1E0-BE9A43E327F7}"/>
              </a:ext>
            </a:extLst>
          </p:cNvPr>
          <p:cNvPicPr>
            <a:picLocks noChangeAspect="1"/>
          </p:cNvPicPr>
          <p:nvPr/>
        </p:nvPicPr>
        <p:blipFill>
          <a:blip r:embed="rId3"/>
          <a:stretch>
            <a:fillRect/>
          </a:stretch>
        </p:blipFill>
        <p:spPr>
          <a:xfrm>
            <a:off x="1739022" y="1176618"/>
            <a:ext cx="8098926" cy="4908176"/>
          </a:xfrm>
          <a:prstGeom prst="rect">
            <a:avLst/>
          </a:prstGeom>
        </p:spPr>
      </p:pic>
    </p:spTree>
    <p:extLst>
      <p:ext uri="{BB962C8B-B14F-4D97-AF65-F5344CB8AC3E}">
        <p14:creationId xmlns:p14="http://schemas.microsoft.com/office/powerpoint/2010/main" val="4250778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a:solidFill>
                    <a:srgbClr val="073165"/>
                  </a:solidFill>
                  <a:ea typeface="微软雅黑" panose="020B0503020204020204" charset="-122"/>
                </a:rPr>
                <a:t>Kubernetes </a:t>
              </a:r>
              <a:r>
                <a:rPr lang="zh-CN" altLang="en-US" sz="1800" b="1" kern="0">
                  <a:solidFill>
                    <a:srgbClr val="073165"/>
                  </a:solidFill>
                  <a:ea typeface="微软雅黑" panose="020B0503020204020204" charset="-122"/>
                </a:rPr>
                <a:t>核心组件</a:t>
              </a:r>
              <a:endParaRPr lang="zh-CN" altLang="en-US" sz="1800" b="1" kern="0" dirty="0">
                <a:solidFill>
                  <a:srgbClr val="073165"/>
                </a:solidFill>
                <a:ea typeface="微软雅黑" panose="020B0503020204020204" charset="-122"/>
              </a:endParaRPr>
            </a:p>
          </p:txBody>
        </p:sp>
      </p:grpSp>
      <p:sp>
        <p:nvSpPr>
          <p:cNvPr id="3" name="矩形 2">
            <a:extLst>
              <a:ext uri="{FF2B5EF4-FFF2-40B4-BE49-F238E27FC236}">
                <a16:creationId xmlns:a16="http://schemas.microsoft.com/office/drawing/2014/main" id="{1B15EAF1-3E28-4B7C-B5FC-02147398BE20}"/>
              </a:ext>
            </a:extLst>
          </p:cNvPr>
          <p:cNvSpPr/>
          <p:nvPr/>
        </p:nvSpPr>
        <p:spPr>
          <a:xfrm>
            <a:off x="1316180" y="1182231"/>
            <a:ext cx="10127675" cy="3785652"/>
          </a:xfrm>
          <a:prstGeom prst="rect">
            <a:avLst/>
          </a:prstGeom>
        </p:spPr>
        <p:txBody>
          <a:bodyPr wrap="square">
            <a:spAutoFit/>
          </a:bodyPr>
          <a:lstStyle/>
          <a:p>
            <a:pPr marL="342900" indent="-342900">
              <a:buFont typeface="Arial" panose="020B0604020202020204" pitchFamily="34" charset="0"/>
              <a:buChar char="•"/>
            </a:pPr>
            <a:r>
              <a:rPr lang="zh-CN" altLang="en-US" sz="2400">
                <a:solidFill>
                  <a:schemeClr val="bg1"/>
                </a:solidFill>
                <a:latin typeface="微软雅黑" panose="020B0503020204020204" pitchFamily="34" charset="-122"/>
                <a:ea typeface="微软雅黑" panose="020B0503020204020204" pitchFamily="34" charset="-122"/>
              </a:rPr>
              <a:t>etcd 保存了整个集群的状态；</a:t>
            </a:r>
            <a:endParaRPr lang="en-US" altLang="zh-CN" sz="2400">
              <a:solidFill>
                <a:schemeClr val="bg1"/>
              </a:solidFill>
              <a:latin typeface="微软雅黑" panose="020B0503020204020204" pitchFamily="34" charset="-122"/>
              <a:ea typeface="微软雅黑" panose="020B0503020204020204" pitchFamily="34" charset="-122"/>
            </a:endParaRPr>
          </a:p>
          <a:p>
            <a:endParaRPr lang="zh-CN" altLang="en-US" sz="240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a:solidFill>
                  <a:schemeClr val="bg1"/>
                </a:solidFill>
                <a:latin typeface="微软雅黑" panose="020B0503020204020204" pitchFamily="34" charset="-122"/>
                <a:ea typeface="微软雅黑" panose="020B0503020204020204" pitchFamily="34" charset="-122"/>
              </a:rPr>
              <a:t>kube-apiserver 提供了资源操作的唯一入口，并提供认证、授权、访问控制、API 注册和发现等机制；</a:t>
            </a:r>
            <a:endParaRPr lang="en-US" altLang="zh-CN" sz="2400">
              <a:solidFill>
                <a:schemeClr val="bg1"/>
              </a:solidFill>
              <a:latin typeface="微软雅黑" panose="020B0503020204020204" pitchFamily="34" charset="-122"/>
              <a:ea typeface="微软雅黑" panose="020B0503020204020204" pitchFamily="34" charset="-122"/>
            </a:endParaRPr>
          </a:p>
          <a:p>
            <a:endParaRPr lang="zh-CN" altLang="en-US" sz="240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a:solidFill>
                  <a:schemeClr val="bg1"/>
                </a:solidFill>
                <a:latin typeface="微软雅黑" panose="020B0503020204020204" pitchFamily="34" charset="-122"/>
                <a:ea typeface="微软雅黑" panose="020B0503020204020204" pitchFamily="34" charset="-122"/>
              </a:rPr>
              <a:t>kube-controller-manager 负责维护集群的状态，比如故障检测、自动扩展、滚动更新等；</a:t>
            </a:r>
            <a:endParaRPr lang="en-US" altLang="zh-CN" sz="2400">
              <a:solidFill>
                <a:schemeClr val="bg1"/>
              </a:solidFill>
              <a:latin typeface="微软雅黑" panose="020B0503020204020204" pitchFamily="34" charset="-122"/>
              <a:ea typeface="微软雅黑" panose="020B0503020204020204" pitchFamily="34" charset="-122"/>
            </a:endParaRPr>
          </a:p>
          <a:p>
            <a:endParaRPr lang="en-US" altLang="zh-CN" sz="240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a:solidFill>
                  <a:schemeClr val="bg1"/>
                </a:solidFill>
                <a:latin typeface="微软雅黑" panose="020B0503020204020204" pitchFamily="34" charset="-122"/>
                <a:ea typeface="微软雅黑" panose="020B0503020204020204" pitchFamily="34" charset="-122"/>
              </a:rPr>
              <a:t>kube-scheduler 负责资源的调度，按照预定的调度策略将 Pod 调度到相应的机器上；</a:t>
            </a:r>
          </a:p>
        </p:txBody>
      </p:sp>
    </p:spTree>
    <p:extLst>
      <p:ext uri="{BB962C8B-B14F-4D97-AF65-F5344CB8AC3E}">
        <p14:creationId xmlns:p14="http://schemas.microsoft.com/office/powerpoint/2010/main" val="264293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a:solidFill>
                    <a:srgbClr val="073165"/>
                  </a:solidFill>
                  <a:ea typeface="微软雅黑" panose="020B0503020204020204" charset="-122"/>
                </a:rPr>
                <a:t>Kubernetes </a:t>
              </a:r>
              <a:r>
                <a:rPr lang="zh-CN" altLang="en-US" sz="1800" b="1" kern="0">
                  <a:solidFill>
                    <a:srgbClr val="073165"/>
                  </a:solidFill>
                  <a:ea typeface="微软雅黑" panose="020B0503020204020204" charset="-122"/>
                </a:rPr>
                <a:t>核心组件</a:t>
              </a:r>
              <a:endParaRPr lang="zh-CN" altLang="en-US" sz="1800" b="1" kern="0" dirty="0">
                <a:solidFill>
                  <a:srgbClr val="073165"/>
                </a:solidFill>
                <a:ea typeface="微软雅黑" panose="020B0503020204020204" charset="-122"/>
              </a:endParaRPr>
            </a:p>
          </p:txBody>
        </p:sp>
      </p:grpSp>
      <p:sp>
        <p:nvSpPr>
          <p:cNvPr id="3" name="矩形 2">
            <a:extLst>
              <a:ext uri="{FF2B5EF4-FFF2-40B4-BE49-F238E27FC236}">
                <a16:creationId xmlns:a16="http://schemas.microsoft.com/office/drawing/2014/main" id="{1B15EAF1-3E28-4B7C-B5FC-02147398BE20}"/>
              </a:ext>
            </a:extLst>
          </p:cNvPr>
          <p:cNvSpPr/>
          <p:nvPr/>
        </p:nvSpPr>
        <p:spPr>
          <a:xfrm>
            <a:off x="1011381" y="1222121"/>
            <a:ext cx="9968143" cy="2677656"/>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kubelet 负责维持容器的生命周期，同时也负责 Volume（CVI）和网络（CNI）的管理；</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Container runtime 负责镜像管理以及 Pod 和容器的真正运行（CRI），默认的容器运行时为 Docker；</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K</a:t>
            </a:r>
            <a:r>
              <a:rPr lang="zh-CN" altLang="en-US" sz="2400" dirty="0">
                <a:solidFill>
                  <a:schemeClr val="bg1"/>
                </a:solidFill>
                <a:latin typeface="微软雅黑" panose="020B0503020204020204" pitchFamily="34" charset="-122"/>
                <a:ea typeface="微软雅黑" panose="020B0503020204020204" pitchFamily="34" charset="-122"/>
              </a:rPr>
              <a:t>ube-proxy 负责为 Service 提供 cluster 内部的服务发现和负载均衡；</a:t>
            </a:r>
          </a:p>
        </p:txBody>
      </p:sp>
    </p:spTree>
    <p:extLst>
      <p:ext uri="{BB962C8B-B14F-4D97-AF65-F5344CB8AC3E}">
        <p14:creationId xmlns:p14="http://schemas.microsoft.com/office/powerpoint/2010/main" val="3484946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dirty="0">
                  <a:solidFill>
                    <a:srgbClr val="073165"/>
                  </a:solidFill>
                  <a:ea typeface="微软雅黑" panose="020B0503020204020204" charset="-122"/>
                </a:rPr>
                <a:t>Kubernetes </a:t>
              </a:r>
              <a:r>
                <a:rPr lang="zh-CN" altLang="en-US" sz="1800" b="1" kern="0" dirty="0">
                  <a:solidFill>
                    <a:srgbClr val="073165"/>
                  </a:solidFill>
                  <a:ea typeface="微软雅黑" panose="020B0503020204020204" charset="-122"/>
                </a:rPr>
                <a:t>架构图</a:t>
              </a:r>
            </a:p>
          </p:txBody>
        </p:sp>
      </p:grpSp>
      <p:pic>
        <p:nvPicPr>
          <p:cNvPr id="3" name="图片 2">
            <a:extLst>
              <a:ext uri="{FF2B5EF4-FFF2-40B4-BE49-F238E27FC236}">
                <a16:creationId xmlns:a16="http://schemas.microsoft.com/office/drawing/2014/main" id="{7BE5E86B-3C4D-413E-BFED-1C77ED907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76" y="1287520"/>
            <a:ext cx="6523098" cy="4350091"/>
          </a:xfrm>
          <a:prstGeom prst="rect">
            <a:avLst/>
          </a:prstGeom>
        </p:spPr>
      </p:pic>
    </p:spTree>
    <p:extLst>
      <p:ext uri="{BB962C8B-B14F-4D97-AF65-F5344CB8AC3E}">
        <p14:creationId xmlns:p14="http://schemas.microsoft.com/office/powerpoint/2010/main" val="2585434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dirty="0">
                  <a:solidFill>
                    <a:srgbClr val="073165"/>
                  </a:solidFill>
                  <a:ea typeface="微软雅黑" panose="020B0503020204020204" charset="-122"/>
                </a:rPr>
                <a:t>Kubernetes </a:t>
              </a:r>
              <a:r>
                <a:rPr lang="zh-CN" altLang="en-US" sz="1800" b="1" kern="0" dirty="0">
                  <a:solidFill>
                    <a:srgbClr val="073165"/>
                  </a:solidFill>
                  <a:ea typeface="微软雅黑" panose="020B0503020204020204" charset="-122"/>
                </a:rPr>
                <a:t>架构图</a:t>
              </a:r>
            </a:p>
          </p:txBody>
        </p:sp>
      </p:grpSp>
      <p:pic>
        <p:nvPicPr>
          <p:cNvPr id="4" name="图片 3">
            <a:extLst>
              <a:ext uri="{FF2B5EF4-FFF2-40B4-BE49-F238E27FC236}">
                <a16:creationId xmlns:a16="http://schemas.microsoft.com/office/drawing/2014/main" id="{2EEFC371-E9BF-42F0-AA79-4B6ADA89F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041" y="1269623"/>
            <a:ext cx="6688836" cy="4460617"/>
          </a:xfrm>
          <a:prstGeom prst="rect">
            <a:avLst/>
          </a:prstGeom>
        </p:spPr>
      </p:pic>
    </p:spTree>
    <p:extLst>
      <p:ext uri="{BB962C8B-B14F-4D97-AF65-F5344CB8AC3E}">
        <p14:creationId xmlns:p14="http://schemas.microsoft.com/office/powerpoint/2010/main" val="22596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3047999" y="3001779"/>
            <a:ext cx="6096000" cy="830997"/>
          </a:xfrm>
          <a:prstGeom prst="rect">
            <a:avLst/>
          </a:prstGeom>
        </p:spPr>
        <p:txBody>
          <a:bodyPr wrap="square">
            <a:spAutoFit/>
          </a:bodyPr>
          <a:lstStyle/>
          <a:p>
            <a:pPr algn="ctr" defTabSz="685698"/>
            <a:r>
              <a:rPr lang="en-US" altLang="zh-CN" sz="4800" b="1" cap="small">
                <a:solidFill>
                  <a:prstClr val="white"/>
                </a:solidFill>
                <a:latin typeface="微软雅黑"/>
                <a:ea typeface="微软雅黑"/>
              </a:rPr>
              <a:t>Kubernetes</a:t>
            </a:r>
            <a:r>
              <a:rPr lang="zh-CN" altLang="en-US" sz="4800" b="1" cap="small">
                <a:solidFill>
                  <a:prstClr val="white"/>
                </a:solidFill>
                <a:latin typeface="微软雅黑"/>
                <a:ea typeface="微软雅黑"/>
              </a:rPr>
              <a:t>发展</a:t>
            </a:r>
            <a:r>
              <a:rPr lang="zh-CN" altLang="en-US" sz="4800" b="1" cap="small" dirty="0">
                <a:solidFill>
                  <a:prstClr val="white"/>
                </a:solidFill>
                <a:latin typeface="微软雅黑"/>
                <a:ea typeface="微软雅黑"/>
              </a:rPr>
              <a:t>历程</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1706340205"/>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 2">
            <a:extLst>
              <a:ext uri="{FF2B5EF4-FFF2-40B4-BE49-F238E27FC236}">
                <a16:creationId xmlns:a16="http://schemas.microsoft.com/office/drawing/2014/main" id="{1FCA38D1-5D1B-481B-AC11-D44692F4E3BF}"/>
              </a:ext>
            </a:extLst>
          </p:cNvPr>
          <p:cNvGrpSpPr/>
          <p:nvPr/>
        </p:nvGrpSpPr>
        <p:grpSpPr>
          <a:xfrm>
            <a:off x="0" y="402542"/>
            <a:ext cx="3797167"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dirty="0">
                  <a:solidFill>
                    <a:srgbClr val="073165"/>
                  </a:solidFill>
                  <a:ea typeface="微软雅黑" panose="020B0503020204020204" charset="-122"/>
                </a:rPr>
                <a:t>Kubernetes </a:t>
              </a:r>
              <a:r>
                <a:rPr lang="zh-CN" altLang="en-US" sz="1800" b="1" kern="0" dirty="0">
                  <a:solidFill>
                    <a:srgbClr val="073165"/>
                  </a:solidFill>
                  <a:ea typeface="微软雅黑" panose="020B0503020204020204" charset="-122"/>
                </a:rPr>
                <a:t>架构图</a:t>
              </a:r>
            </a:p>
          </p:txBody>
        </p:sp>
      </p:grpSp>
      <p:pic>
        <p:nvPicPr>
          <p:cNvPr id="3" name="图片 2">
            <a:extLst>
              <a:ext uri="{FF2B5EF4-FFF2-40B4-BE49-F238E27FC236}">
                <a16:creationId xmlns:a16="http://schemas.microsoft.com/office/drawing/2014/main" id="{D4EF3790-BC9E-4ECE-91AB-D1F6F9DED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318" y="1280752"/>
            <a:ext cx="6723146" cy="4483498"/>
          </a:xfrm>
          <a:prstGeom prst="rect">
            <a:avLst/>
          </a:prstGeom>
        </p:spPr>
      </p:pic>
    </p:spTree>
    <p:extLst>
      <p:ext uri="{BB962C8B-B14F-4D97-AF65-F5344CB8AC3E}">
        <p14:creationId xmlns:p14="http://schemas.microsoft.com/office/powerpoint/2010/main" val="3290424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3047999" y="3001779"/>
            <a:ext cx="6096000" cy="830997"/>
          </a:xfrm>
          <a:prstGeom prst="rect">
            <a:avLst/>
          </a:prstGeom>
        </p:spPr>
        <p:txBody>
          <a:bodyPr wrap="square">
            <a:spAutoFit/>
          </a:bodyPr>
          <a:lstStyle/>
          <a:p>
            <a:pPr algn="ctr" defTabSz="685698"/>
            <a:r>
              <a:rPr lang="en-US" altLang="zh-CN" sz="4800" b="1" cap="small" dirty="0">
                <a:solidFill>
                  <a:prstClr val="white"/>
                </a:solidFill>
                <a:latin typeface="微软雅黑"/>
                <a:ea typeface="微软雅黑"/>
              </a:rPr>
              <a:t>ETCD</a:t>
            </a:r>
            <a:endParaRPr lang="zh-CN" altLang="en-US" sz="4800" b="1" cap="small" dirty="0">
              <a:solidFill>
                <a:prstClr val="white"/>
              </a:solidFill>
              <a:latin typeface="微软雅黑"/>
              <a:ea typeface="微软雅黑"/>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1863653074"/>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1A37786-59F8-455E-B25F-B39BEBAA5F47}"/>
              </a:ext>
            </a:extLst>
          </p:cNvPr>
          <p:cNvSpPr/>
          <p:nvPr/>
        </p:nvSpPr>
        <p:spPr>
          <a:xfrm>
            <a:off x="695569" y="1286226"/>
            <a:ext cx="8984140" cy="4209229"/>
          </a:xfrm>
          <a:prstGeom prst="rect">
            <a:avLst/>
          </a:prstGeom>
        </p:spPr>
        <p:txBody>
          <a:bodyPr wrap="square">
            <a:spAutoFit/>
          </a:bodyPr>
          <a:lstStyle/>
          <a:p>
            <a:pPr defTabSz="1219170">
              <a:lnSpc>
                <a:spcPct val="150000"/>
              </a:lnSpc>
            </a:pPr>
            <a:r>
              <a:rPr lang="en-US" altLang="zh-CN" sz="2000" kern="0" dirty="0" err="1">
                <a:solidFill>
                  <a:schemeClr val="bg1"/>
                </a:solidFill>
                <a:latin typeface="微软雅黑" pitchFamily="34" charset="-122"/>
                <a:ea typeface="微软雅黑" pitchFamily="34" charset="-122"/>
              </a:rPr>
              <a:t>Etcd</a:t>
            </a:r>
            <a:r>
              <a:rPr lang="en-US" altLang="zh-CN" sz="2000" kern="0" dirty="0">
                <a:solidFill>
                  <a:schemeClr val="bg1"/>
                </a:solidFill>
                <a:latin typeface="微软雅黑" pitchFamily="34" charset="-122"/>
                <a:ea typeface="微软雅黑" pitchFamily="34" charset="-122"/>
              </a:rPr>
              <a:t> </a:t>
            </a:r>
            <a:r>
              <a:rPr lang="zh-CN" altLang="en-US" sz="2000" kern="0" dirty="0">
                <a:solidFill>
                  <a:schemeClr val="bg1"/>
                </a:solidFill>
                <a:latin typeface="微软雅黑" pitchFamily="34" charset="-122"/>
                <a:ea typeface="微软雅黑" pitchFamily="34" charset="-122"/>
              </a:rPr>
              <a:t>是一个分布式的、一致性的键值存储系统，主要用于配置共享和服务发现。</a:t>
            </a:r>
            <a:endParaRPr lang="en-US" altLang="zh-CN" sz="2400" b="1" kern="0" dirty="0">
              <a:solidFill>
                <a:schemeClr val="bg1"/>
              </a:solidFill>
              <a:latin typeface="微软雅黑" pitchFamily="34" charset="-122"/>
              <a:ea typeface="微软雅黑" pitchFamily="34" charset="-122"/>
            </a:endParaRPr>
          </a:p>
          <a:p>
            <a:pPr marL="285750" indent="-285750" defTabSz="1219170">
              <a:lnSpc>
                <a:spcPct val="150000"/>
              </a:lnSpc>
              <a:buFont typeface="Arial" panose="020B0604020202020204" pitchFamily="34" charset="0"/>
              <a:buChar char="•"/>
            </a:pPr>
            <a:endParaRPr lang="en-US" altLang="zh-CN" sz="2000" b="1" kern="0" dirty="0">
              <a:solidFill>
                <a:schemeClr val="bg1"/>
              </a:solidFill>
              <a:latin typeface="微软雅黑" pitchFamily="34" charset="-122"/>
              <a:ea typeface="微软雅黑" pitchFamily="34" charset="-122"/>
            </a:endParaRPr>
          </a:p>
          <a:p>
            <a:pPr marL="285750" indent="-285750" defTabSz="121917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完全复制：集群中的每个节点都可以使用完整的存档</a:t>
            </a:r>
          </a:p>
          <a:p>
            <a:pPr marL="285750" indent="-285750" defTabSz="121917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高可用性：</a:t>
            </a:r>
            <a:r>
              <a:rPr lang="en-US" altLang="zh-CN" dirty="0" err="1">
                <a:solidFill>
                  <a:schemeClr val="bg1"/>
                </a:solidFill>
                <a:latin typeface="微软雅黑" panose="020B0503020204020204" pitchFamily="34" charset="-122"/>
                <a:ea typeface="微软雅黑" panose="020B0503020204020204" pitchFamily="34" charset="-122"/>
              </a:rPr>
              <a:t>Etcd</a:t>
            </a:r>
            <a:r>
              <a:rPr lang="zh-CN" altLang="en-US" dirty="0">
                <a:solidFill>
                  <a:schemeClr val="bg1"/>
                </a:solidFill>
                <a:latin typeface="微软雅黑" panose="020B0503020204020204" pitchFamily="34" charset="-122"/>
                <a:ea typeface="微软雅黑" panose="020B0503020204020204" pitchFamily="34" charset="-122"/>
              </a:rPr>
              <a:t>可用于避免硬件的单点故障或网络问题</a:t>
            </a:r>
          </a:p>
          <a:p>
            <a:pPr marL="285750" indent="-285750" defTabSz="121917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一致性：每次读取都会返回跨多主机的最新写入</a:t>
            </a:r>
          </a:p>
          <a:p>
            <a:pPr marL="285750" indent="-285750" defTabSz="121917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简单：包括一个定义良好、面向用户的</a:t>
            </a:r>
            <a:r>
              <a:rPr lang="en-US" altLang="zh-CN" dirty="0">
                <a:solidFill>
                  <a:schemeClr val="bg1"/>
                </a:solidFill>
                <a:latin typeface="微软雅黑" panose="020B0503020204020204" pitchFamily="34" charset="-122"/>
                <a:ea typeface="微软雅黑" panose="020B0503020204020204" pitchFamily="34" charset="-122"/>
              </a:rPr>
              <a:t>API</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err="1">
                <a:solidFill>
                  <a:schemeClr val="bg1"/>
                </a:solidFill>
                <a:latin typeface="微软雅黑" panose="020B0503020204020204" pitchFamily="34" charset="-122"/>
                <a:ea typeface="微软雅黑" panose="020B0503020204020204" pitchFamily="34" charset="-122"/>
              </a:rPr>
              <a:t>gRPC</a:t>
            </a:r>
            <a:r>
              <a:rPr lang="zh-CN" altLang="en-US" dirty="0">
                <a:solidFill>
                  <a:schemeClr val="bg1"/>
                </a:solidFill>
                <a:latin typeface="微软雅黑" panose="020B0503020204020204" pitchFamily="34" charset="-122"/>
                <a:ea typeface="微软雅黑" panose="020B0503020204020204" pitchFamily="34" charset="-122"/>
              </a:rPr>
              <a:t>）</a:t>
            </a:r>
          </a:p>
          <a:p>
            <a:pPr marL="285750" indent="-285750" defTabSz="121917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安全：实现了带有可选的客户端证书身份验证的自动化</a:t>
            </a:r>
            <a:r>
              <a:rPr lang="en-US" altLang="zh-CN" dirty="0">
                <a:solidFill>
                  <a:schemeClr val="bg1"/>
                </a:solidFill>
                <a:latin typeface="微软雅黑" panose="020B0503020204020204" pitchFamily="34" charset="-122"/>
                <a:ea typeface="微软雅黑" panose="020B0503020204020204" pitchFamily="34" charset="-122"/>
              </a:rPr>
              <a:t>TLS</a:t>
            </a:r>
          </a:p>
          <a:p>
            <a:pPr marL="285750" indent="-285750" defTabSz="121917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快速：每秒</a:t>
            </a:r>
            <a:r>
              <a:rPr lang="en-US" altLang="zh-CN" dirty="0">
                <a:solidFill>
                  <a:schemeClr val="bg1"/>
                </a:solidFill>
                <a:latin typeface="微软雅黑" panose="020B0503020204020204" pitchFamily="34" charset="-122"/>
                <a:ea typeface="微软雅黑" panose="020B0503020204020204" pitchFamily="34" charset="-122"/>
              </a:rPr>
              <a:t>10000</a:t>
            </a:r>
            <a:r>
              <a:rPr lang="zh-CN" altLang="en-US" dirty="0">
                <a:solidFill>
                  <a:schemeClr val="bg1"/>
                </a:solidFill>
                <a:latin typeface="微软雅黑" panose="020B0503020204020204" pitchFamily="34" charset="-122"/>
                <a:ea typeface="微软雅黑" panose="020B0503020204020204" pitchFamily="34" charset="-122"/>
              </a:rPr>
              <a:t>次写入的基准速度</a:t>
            </a:r>
          </a:p>
          <a:p>
            <a:pPr marL="285750" indent="-285750" defTabSz="121917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可靠：使用</a:t>
            </a:r>
            <a:r>
              <a:rPr lang="en-US" altLang="zh-CN" dirty="0">
                <a:solidFill>
                  <a:schemeClr val="bg1"/>
                </a:solidFill>
                <a:latin typeface="微软雅黑" panose="020B0503020204020204" pitchFamily="34" charset="-122"/>
                <a:ea typeface="微软雅黑" panose="020B0503020204020204" pitchFamily="34" charset="-122"/>
              </a:rPr>
              <a:t>Raft</a:t>
            </a:r>
            <a:r>
              <a:rPr lang="zh-CN" altLang="en-US" dirty="0">
                <a:solidFill>
                  <a:schemeClr val="bg1"/>
                </a:solidFill>
                <a:latin typeface="微软雅黑" panose="020B0503020204020204" pitchFamily="34" charset="-122"/>
                <a:ea typeface="微软雅黑" panose="020B0503020204020204" pitchFamily="34" charset="-122"/>
              </a:rPr>
              <a:t>算法实现了存储的合理分布</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defTabSz="1219170">
              <a:lnSpc>
                <a:spcPct val="150000"/>
              </a:lnSpc>
              <a:buFont typeface="Arial" panose="020B0604020202020204" pitchFamily="34" charset="0"/>
              <a:buChar char="•"/>
            </a:pPr>
            <a:endParaRPr lang="zh-CN" altLang="en-US" sz="1400" kern="0" dirty="0">
              <a:solidFill>
                <a:schemeClr val="bg1"/>
              </a:solidFill>
              <a:latin typeface="微软雅黑" pitchFamily="34" charset="-122"/>
              <a:ea typeface="微软雅黑" pitchFamily="34" charset="-122"/>
            </a:endParaRPr>
          </a:p>
        </p:txBody>
      </p:sp>
      <p:grpSp>
        <p:nvGrpSpPr>
          <p:cNvPr id="61" name="组 2">
            <a:extLst>
              <a:ext uri="{FF2B5EF4-FFF2-40B4-BE49-F238E27FC236}">
                <a16:creationId xmlns:a16="http://schemas.microsoft.com/office/drawing/2014/main" id="{1FCA38D1-5D1B-481B-AC11-D44692F4E3BF}"/>
              </a:ext>
            </a:extLst>
          </p:cNvPr>
          <p:cNvGrpSpPr/>
          <p:nvPr/>
        </p:nvGrpSpPr>
        <p:grpSpPr>
          <a:xfrm>
            <a:off x="0" y="402542"/>
            <a:ext cx="2946400"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105805"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什么是Ｅｔｃｄ</a:t>
              </a:r>
            </a:p>
          </p:txBody>
        </p:sp>
      </p:grpSp>
    </p:spTree>
    <p:extLst>
      <p:ext uri="{BB962C8B-B14F-4D97-AF65-F5344CB8AC3E}">
        <p14:creationId xmlns:p14="http://schemas.microsoft.com/office/powerpoint/2010/main" val="207436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1A37786-59F8-455E-B25F-B39BEBAA5F47}"/>
              </a:ext>
            </a:extLst>
          </p:cNvPr>
          <p:cNvSpPr/>
          <p:nvPr/>
        </p:nvSpPr>
        <p:spPr>
          <a:xfrm>
            <a:off x="686333" y="1064553"/>
            <a:ext cx="6231704" cy="5219506"/>
          </a:xfrm>
          <a:prstGeom prst="rect">
            <a:avLst/>
          </a:prstGeom>
        </p:spPr>
        <p:txBody>
          <a:bodyPr wrap="square">
            <a:spAutoFit/>
          </a:bodyPr>
          <a:lstStyle/>
          <a:p>
            <a:pPr marL="285750" indent="-285750" defTabSz="1219170">
              <a:lnSpc>
                <a:spcPct val="150000"/>
              </a:lnSpc>
              <a:buFont typeface="Arial" panose="020B0604020202020204" pitchFamily="34" charset="0"/>
              <a:buChar char="•"/>
            </a:pPr>
            <a:r>
              <a:rPr lang="en-US" altLang="zh-CN" sz="1600" b="1" kern="0" dirty="0">
                <a:solidFill>
                  <a:schemeClr val="bg1"/>
                </a:solidFill>
                <a:latin typeface="微软雅黑" pitchFamily="34" charset="-122"/>
                <a:ea typeface="微软雅黑" pitchFamily="34" charset="-122"/>
              </a:rPr>
              <a:t>HTTP Server</a:t>
            </a:r>
            <a:r>
              <a:rPr lang="zh-CN" altLang="en-US" sz="1600" kern="0" dirty="0">
                <a:solidFill>
                  <a:schemeClr val="bg1"/>
                </a:solidFill>
                <a:latin typeface="微软雅黑" pitchFamily="34" charset="-122"/>
                <a:ea typeface="微软雅黑" pitchFamily="34" charset="-122"/>
              </a:rPr>
              <a:t>：用于处理用户发送的 </a:t>
            </a:r>
            <a:r>
              <a:rPr lang="en-US" altLang="zh-CN" sz="1600" kern="0" dirty="0">
                <a:solidFill>
                  <a:schemeClr val="bg1"/>
                </a:solidFill>
                <a:latin typeface="微软雅黑" pitchFamily="34" charset="-122"/>
                <a:ea typeface="微软雅黑" pitchFamily="34" charset="-122"/>
              </a:rPr>
              <a:t>API </a:t>
            </a:r>
            <a:r>
              <a:rPr lang="zh-CN" altLang="en-US" sz="1600" kern="0" dirty="0">
                <a:solidFill>
                  <a:schemeClr val="bg1"/>
                </a:solidFill>
                <a:latin typeface="微软雅黑" pitchFamily="34" charset="-122"/>
                <a:ea typeface="微软雅黑" pitchFamily="34" charset="-122"/>
              </a:rPr>
              <a:t>请求以及其它 </a:t>
            </a:r>
            <a:r>
              <a:rPr lang="en-US" altLang="zh-CN" sz="1600" kern="0" dirty="0" err="1">
                <a:solidFill>
                  <a:schemeClr val="bg1"/>
                </a:solidFill>
                <a:latin typeface="微软雅黑" pitchFamily="34" charset="-122"/>
                <a:ea typeface="微软雅黑" pitchFamily="34" charset="-122"/>
              </a:rPr>
              <a:t>etcd</a:t>
            </a:r>
            <a:r>
              <a:rPr lang="en-US" altLang="zh-CN" sz="1600" kern="0" dirty="0">
                <a:solidFill>
                  <a:schemeClr val="bg1"/>
                </a:solidFill>
                <a:latin typeface="微软雅黑" pitchFamily="34" charset="-122"/>
                <a:ea typeface="微软雅黑" pitchFamily="34" charset="-122"/>
              </a:rPr>
              <a:t> </a:t>
            </a:r>
            <a:r>
              <a:rPr lang="zh-CN" altLang="en-US" sz="1600" kern="0" dirty="0">
                <a:solidFill>
                  <a:schemeClr val="bg1"/>
                </a:solidFill>
                <a:latin typeface="微软雅黑" pitchFamily="34" charset="-122"/>
                <a:ea typeface="微软雅黑" pitchFamily="34" charset="-122"/>
              </a:rPr>
              <a:t>节点的同步与心跳信息请求。</a:t>
            </a:r>
          </a:p>
          <a:p>
            <a:pPr marL="285750" indent="-285750" defTabSz="1219170">
              <a:lnSpc>
                <a:spcPct val="150000"/>
              </a:lnSpc>
              <a:buFont typeface="Arial" panose="020B0604020202020204" pitchFamily="34" charset="0"/>
              <a:buChar char="•"/>
            </a:pPr>
            <a:endParaRPr lang="zh-CN" altLang="en-US" sz="1600" kern="0" dirty="0">
              <a:solidFill>
                <a:schemeClr val="bg1"/>
              </a:solidFill>
              <a:latin typeface="微软雅黑" pitchFamily="34" charset="-122"/>
              <a:ea typeface="微软雅黑" pitchFamily="34" charset="-122"/>
            </a:endParaRPr>
          </a:p>
          <a:p>
            <a:pPr marL="285750" indent="-285750" defTabSz="1219170">
              <a:lnSpc>
                <a:spcPct val="150000"/>
              </a:lnSpc>
              <a:buFont typeface="Arial" panose="020B0604020202020204" pitchFamily="34" charset="0"/>
              <a:buChar char="•"/>
            </a:pPr>
            <a:r>
              <a:rPr lang="en-US" altLang="zh-CN" sz="1600" b="1" kern="0" dirty="0">
                <a:solidFill>
                  <a:schemeClr val="bg1"/>
                </a:solidFill>
                <a:latin typeface="微软雅黑" pitchFamily="34" charset="-122"/>
                <a:ea typeface="微软雅黑" pitchFamily="34" charset="-122"/>
              </a:rPr>
              <a:t>Store</a:t>
            </a:r>
            <a:r>
              <a:rPr lang="zh-CN" altLang="en-US" sz="1600" kern="0" dirty="0">
                <a:solidFill>
                  <a:schemeClr val="bg1"/>
                </a:solidFill>
                <a:latin typeface="微软雅黑" pitchFamily="34" charset="-122"/>
                <a:ea typeface="微软雅黑" pitchFamily="34" charset="-122"/>
              </a:rPr>
              <a:t>：用于处理 </a:t>
            </a:r>
            <a:r>
              <a:rPr lang="en-US" altLang="zh-CN" sz="1600" kern="0" dirty="0" err="1">
                <a:solidFill>
                  <a:schemeClr val="bg1"/>
                </a:solidFill>
                <a:latin typeface="微软雅黑" pitchFamily="34" charset="-122"/>
                <a:ea typeface="微软雅黑" pitchFamily="34" charset="-122"/>
              </a:rPr>
              <a:t>etcd</a:t>
            </a:r>
            <a:r>
              <a:rPr lang="en-US" altLang="zh-CN" sz="1600" kern="0" dirty="0">
                <a:solidFill>
                  <a:schemeClr val="bg1"/>
                </a:solidFill>
                <a:latin typeface="微软雅黑" pitchFamily="34" charset="-122"/>
                <a:ea typeface="微软雅黑" pitchFamily="34" charset="-122"/>
              </a:rPr>
              <a:t> </a:t>
            </a:r>
            <a:r>
              <a:rPr lang="zh-CN" altLang="en-US" sz="1600" kern="0" dirty="0">
                <a:solidFill>
                  <a:schemeClr val="bg1"/>
                </a:solidFill>
                <a:latin typeface="微软雅黑" pitchFamily="34" charset="-122"/>
                <a:ea typeface="微软雅黑" pitchFamily="34" charset="-122"/>
              </a:rPr>
              <a:t>支持的各类功能的事务，包括数据索引、节点状态变更、监控与反馈、事件处理与执行等等，是 </a:t>
            </a:r>
            <a:r>
              <a:rPr lang="en-US" altLang="zh-CN" sz="1600" kern="0" dirty="0" err="1">
                <a:solidFill>
                  <a:schemeClr val="bg1"/>
                </a:solidFill>
                <a:latin typeface="微软雅黑" pitchFamily="34" charset="-122"/>
                <a:ea typeface="微软雅黑" pitchFamily="34" charset="-122"/>
              </a:rPr>
              <a:t>etcd</a:t>
            </a:r>
            <a:r>
              <a:rPr lang="en-US" altLang="zh-CN" sz="1600" kern="0" dirty="0">
                <a:solidFill>
                  <a:schemeClr val="bg1"/>
                </a:solidFill>
                <a:latin typeface="微软雅黑" pitchFamily="34" charset="-122"/>
                <a:ea typeface="微软雅黑" pitchFamily="34" charset="-122"/>
              </a:rPr>
              <a:t> </a:t>
            </a:r>
            <a:r>
              <a:rPr lang="zh-CN" altLang="en-US" sz="1600" kern="0" dirty="0">
                <a:solidFill>
                  <a:schemeClr val="bg1"/>
                </a:solidFill>
                <a:latin typeface="微软雅黑" pitchFamily="34" charset="-122"/>
                <a:ea typeface="微软雅黑" pitchFamily="34" charset="-122"/>
              </a:rPr>
              <a:t>对用户提供的大多数 </a:t>
            </a:r>
            <a:r>
              <a:rPr lang="en-US" altLang="zh-CN" sz="1600" kern="0" dirty="0">
                <a:solidFill>
                  <a:schemeClr val="bg1"/>
                </a:solidFill>
                <a:latin typeface="微软雅黑" pitchFamily="34" charset="-122"/>
                <a:ea typeface="微软雅黑" pitchFamily="34" charset="-122"/>
              </a:rPr>
              <a:t>API </a:t>
            </a:r>
            <a:r>
              <a:rPr lang="zh-CN" altLang="en-US" sz="1600" kern="0" dirty="0">
                <a:solidFill>
                  <a:schemeClr val="bg1"/>
                </a:solidFill>
                <a:latin typeface="微软雅黑" pitchFamily="34" charset="-122"/>
                <a:ea typeface="微软雅黑" pitchFamily="34" charset="-122"/>
              </a:rPr>
              <a:t>功能的具体实现。</a:t>
            </a:r>
          </a:p>
          <a:p>
            <a:pPr marL="285750" indent="-285750" defTabSz="1219170">
              <a:lnSpc>
                <a:spcPct val="150000"/>
              </a:lnSpc>
              <a:buFont typeface="Arial" panose="020B0604020202020204" pitchFamily="34" charset="0"/>
              <a:buChar char="•"/>
            </a:pPr>
            <a:endParaRPr lang="zh-CN" altLang="en-US" sz="1600" kern="0" dirty="0">
              <a:solidFill>
                <a:schemeClr val="bg1"/>
              </a:solidFill>
              <a:latin typeface="微软雅黑" pitchFamily="34" charset="-122"/>
              <a:ea typeface="微软雅黑" pitchFamily="34" charset="-122"/>
            </a:endParaRPr>
          </a:p>
          <a:p>
            <a:pPr marL="285750" indent="-285750" defTabSz="1219170">
              <a:lnSpc>
                <a:spcPct val="150000"/>
              </a:lnSpc>
              <a:buFont typeface="Arial" panose="020B0604020202020204" pitchFamily="34" charset="0"/>
              <a:buChar char="•"/>
            </a:pPr>
            <a:r>
              <a:rPr lang="en-US" altLang="zh-CN" sz="1600" b="1" kern="0" dirty="0">
                <a:solidFill>
                  <a:schemeClr val="bg1"/>
                </a:solidFill>
                <a:latin typeface="微软雅黑" pitchFamily="34" charset="-122"/>
                <a:ea typeface="微软雅黑" pitchFamily="34" charset="-122"/>
              </a:rPr>
              <a:t>Raft</a:t>
            </a:r>
            <a:r>
              <a:rPr lang="zh-CN" altLang="en-US" sz="1600" kern="0" dirty="0">
                <a:solidFill>
                  <a:schemeClr val="bg1"/>
                </a:solidFill>
                <a:latin typeface="微软雅黑" pitchFamily="34" charset="-122"/>
                <a:ea typeface="微软雅黑" pitchFamily="34" charset="-122"/>
              </a:rPr>
              <a:t>：</a:t>
            </a:r>
            <a:r>
              <a:rPr lang="en-US" altLang="zh-CN" sz="1600" kern="0" dirty="0">
                <a:solidFill>
                  <a:schemeClr val="bg1"/>
                </a:solidFill>
                <a:latin typeface="微软雅黑" pitchFamily="34" charset="-122"/>
                <a:ea typeface="微软雅黑" pitchFamily="34" charset="-122"/>
              </a:rPr>
              <a:t>Raft </a:t>
            </a:r>
            <a:r>
              <a:rPr lang="zh-CN" altLang="en-US" sz="1600" kern="0" dirty="0">
                <a:solidFill>
                  <a:schemeClr val="bg1"/>
                </a:solidFill>
                <a:latin typeface="微软雅黑" pitchFamily="34" charset="-122"/>
                <a:ea typeface="微软雅黑" pitchFamily="34" charset="-122"/>
              </a:rPr>
              <a:t>强一致性算法的具体实现，是 </a:t>
            </a:r>
            <a:r>
              <a:rPr lang="en-US" altLang="zh-CN" sz="1600" kern="0" dirty="0" err="1">
                <a:solidFill>
                  <a:schemeClr val="bg1"/>
                </a:solidFill>
                <a:latin typeface="微软雅黑" pitchFamily="34" charset="-122"/>
                <a:ea typeface="微软雅黑" pitchFamily="34" charset="-122"/>
              </a:rPr>
              <a:t>etcd</a:t>
            </a:r>
            <a:r>
              <a:rPr lang="en-US" altLang="zh-CN" sz="1600" kern="0" dirty="0">
                <a:solidFill>
                  <a:schemeClr val="bg1"/>
                </a:solidFill>
                <a:latin typeface="微软雅黑" pitchFamily="34" charset="-122"/>
                <a:ea typeface="微软雅黑" pitchFamily="34" charset="-122"/>
              </a:rPr>
              <a:t> </a:t>
            </a:r>
            <a:r>
              <a:rPr lang="zh-CN" altLang="en-US" sz="1600" kern="0" dirty="0">
                <a:solidFill>
                  <a:schemeClr val="bg1"/>
                </a:solidFill>
                <a:latin typeface="微软雅黑" pitchFamily="34" charset="-122"/>
                <a:ea typeface="微软雅黑" pitchFamily="34" charset="-122"/>
              </a:rPr>
              <a:t>的核心。</a:t>
            </a:r>
          </a:p>
          <a:p>
            <a:pPr marL="285750" indent="-285750" defTabSz="1219170">
              <a:lnSpc>
                <a:spcPct val="150000"/>
              </a:lnSpc>
              <a:buFont typeface="Arial" panose="020B0604020202020204" pitchFamily="34" charset="0"/>
              <a:buChar char="•"/>
            </a:pPr>
            <a:endParaRPr lang="zh-CN" altLang="en-US" sz="1600" kern="0" dirty="0">
              <a:solidFill>
                <a:schemeClr val="bg1"/>
              </a:solidFill>
              <a:latin typeface="微软雅黑" pitchFamily="34" charset="-122"/>
              <a:ea typeface="微软雅黑" pitchFamily="34" charset="-122"/>
            </a:endParaRPr>
          </a:p>
          <a:p>
            <a:pPr marL="285750" indent="-285750" defTabSz="1219170">
              <a:lnSpc>
                <a:spcPct val="150000"/>
              </a:lnSpc>
              <a:buFont typeface="Arial" panose="020B0604020202020204" pitchFamily="34" charset="0"/>
              <a:buChar char="•"/>
            </a:pPr>
            <a:r>
              <a:rPr lang="en-US" altLang="zh-CN" sz="1600" b="1" kern="0" dirty="0">
                <a:solidFill>
                  <a:schemeClr val="bg1"/>
                </a:solidFill>
                <a:latin typeface="微软雅黑" pitchFamily="34" charset="-122"/>
                <a:ea typeface="微软雅黑" pitchFamily="34" charset="-122"/>
              </a:rPr>
              <a:t>WAL</a:t>
            </a:r>
            <a:r>
              <a:rPr lang="zh-CN" altLang="en-US" sz="1600" kern="0" dirty="0">
                <a:solidFill>
                  <a:schemeClr val="bg1"/>
                </a:solidFill>
                <a:latin typeface="微软雅黑" pitchFamily="34" charset="-122"/>
                <a:ea typeface="微软雅黑" pitchFamily="34" charset="-122"/>
              </a:rPr>
              <a:t>：</a:t>
            </a:r>
            <a:r>
              <a:rPr lang="en-US" altLang="zh-CN" sz="1600" kern="0" dirty="0">
                <a:solidFill>
                  <a:schemeClr val="bg1"/>
                </a:solidFill>
                <a:latin typeface="微软雅黑" pitchFamily="34" charset="-122"/>
                <a:ea typeface="微软雅黑" pitchFamily="34" charset="-122"/>
              </a:rPr>
              <a:t>Write Ahead Log</a:t>
            </a:r>
            <a:r>
              <a:rPr lang="zh-CN" altLang="en-US" sz="1600" kern="0" dirty="0">
                <a:solidFill>
                  <a:schemeClr val="bg1"/>
                </a:solidFill>
                <a:latin typeface="微软雅黑" pitchFamily="34" charset="-122"/>
                <a:ea typeface="微软雅黑" pitchFamily="34" charset="-122"/>
              </a:rPr>
              <a:t>（预写式日志），是 </a:t>
            </a:r>
            <a:r>
              <a:rPr lang="en-US" altLang="zh-CN" sz="1600" kern="0" dirty="0" err="1">
                <a:solidFill>
                  <a:schemeClr val="bg1"/>
                </a:solidFill>
                <a:latin typeface="微软雅黑" pitchFamily="34" charset="-122"/>
                <a:ea typeface="微软雅黑" pitchFamily="34" charset="-122"/>
              </a:rPr>
              <a:t>etcd</a:t>
            </a:r>
            <a:r>
              <a:rPr lang="en-US" altLang="zh-CN" sz="1600" kern="0" dirty="0">
                <a:solidFill>
                  <a:schemeClr val="bg1"/>
                </a:solidFill>
                <a:latin typeface="微软雅黑" pitchFamily="34" charset="-122"/>
                <a:ea typeface="微软雅黑" pitchFamily="34" charset="-122"/>
              </a:rPr>
              <a:t> </a:t>
            </a:r>
            <a:r>
              <a:rPr lang="zh-CN" altLang="en-US" sz="1600" kern="0" dirty="0">
                <a:solidFill>
                  <a:schemeClr val="bg1"/>
                </a:solidFill>
                <a:latin typeface="微软雅黑" pitchFamily="34" charset="-122"/>
                <a:ea typeface="微软雅黑" pitchFamily="34" charset="-122"/>
              </a:rPr>
              <a:t>的数据存储方式。除了在内存中存有所有数据的状态以及节点的索引以外，</a:t>
            </a:r>
            <a:r>
              <a:rPr lang="en-US" altLang="zh-CN" sz="1600" kern="0" dirty="0" err="1">
                <a:solidFill>
                  <a:schemeClr val="bg1"/>
                </a:solidFill>
                <a:latin typeface="微软雅黑" pitchFamily="34" charset="-122"/>
                <a:ea typeface="微软雅黑" pitchFamily="34" charset="-122"/>
              </a:rPr>
              <a:t>etcd</a:t>
            </a:r>
            <a:r>
              <a:rPr lang="en-US" altLang="zh-CN" sz="1600" kern="0" dirty="0">
                <a:solidFill>
                  <a:schemeClr val="bg1"/>
                </a:solidFill>
                <a:latin typeface="微软雅黑" pitchFamily="34" charset="-122"/>
                <a:ea typeface="微软雅黑" pitchFamily="34" charset="-122"/>
              </a:rPr>
              <a:t> </a:t>
            </a:r>
            <a:r>
              <a:rPr lang="zh-CN" altLang="en-US" sz="1600" kern="0" dirty="0">
                <a:solidFill>
                  <a:schemeClr val="bg1"/>
                </a:solidFill>
                <a:latin typeface="微软雅黑" pitchFamily="34" charset="-122"/>
                <a:ea typeface="微软雅黑" pitchFamily="34" charset="-122"/>
              </a:rPr>
              <a:t>就通过 </a:t>
            </a:r>
            <a:r>
              <a:rPr lang="en-US" altLang="zh-CN" sz="1600" kern="0" dirty="0">
                <a:solidFill>
                  <a:schemeClr val="bg1"/>
                </a:solidFill>
                <a:latin typeface="微软雅黑" pitchFamily="34" charset="-122"/>
                <a:ea typeface="微软雅黑" pitchFamily="34" charset="-122"/>
              </a:rPr>
              <a:t>WAL </a:t>
            </a:r>
            <a:r>
              <a:rPr lang="zh-CN" altLang="en-US" sz="1600" kern="0" dirty="0">
                <a:solidFill>
                  <a:schemeClr val="bg1"/>
                </a:solidFill>
                <a:latin typeface="微软雅黑" pitchFamily="34" charset="-122"/>
                <a:ea typeface="微软雅黑" pitchFamily="34" charset="-122"/>
              </a:rPr>
              <a:t>进行持久化存储。</a:t>
            </a:r>
            <a:r>
              <a:rPr lang="en-US" altLang="zh-CN" sz="1600" kern="0" dirty="0">
                <a:solidFill>
                  <a:schemeClr val="bg1"/>
                </a:solidFill>
                <a:latin typeface="微软雅黑" pitchFamily="34" charset="-122"/>
                <a:ea typeface="微软雅黑" pitchFamily="34" charset="-122"/>
              </a:rPr>
              <a:t>WAL </a:t>
            </a:r>
            <a:r>
              <a:rPr lang="zh-CN" altLang="en-US" sz="1600" kern="0" dirty="0">
                <a:solidFill>
                  <a:schemeClr val="bg1"/>
                </a:solidFill>
                <a:latin typeface="微软雅黑" pitchFamily="34" charset="-122"/>
                <a:ea typeface="微软雅黑" pitchFamily="34" charset="-122"/>
              </a:rPr>
              <a:t>中， 所有的数据提交前都会事先记录日志。</a:t>
            </a:r>
            <a:r>
              <a:rPr lang="en-US" altLang="zh-CN" sz="1600" kern="0" dirty="0">
                <a:solidFill>
                  <a:schemeClr val="bg1"/>
                </a:solidFill>
                <a:latin typeface="微软雅黑" pitchFamily="34" charset="-122"/>
                <a:ea typeface="微软雅黑" pitchFamily="34" charset="-122"/>
              </a:rPr>
              <a:t>Snapshot </a:t>
            </a:r>
            <a:r>
              <a:rPr lang="zh-CN" altLang="en-US" sz="1600" kern="0" dirty="0">
                <a:solidFill>
                  <a:schemeClr val="bg1"/>
                </a:solidFill>
                <a:latin typeface="微软雅黑" pitchFamily="34" charset="-122"/>
                <a:ea typeface="微软雅黑" pitchFamily="34" charset="-122"/>
              </a:rPr>
              <a:t>是为了防止数据过多而进行的状态快照；</a:t>
            </a:r>
            <a:r>
              <a:rPr lang="en-US" altLang="zh-CN" sz="1600" kern="0" dirty="0">
                <a:solidFill>
                  <a:schemeClr val="bg1"/>
                </a:solidFill>
                <a:latin typeface="微软雅黑" pitchFamily="34" charset="-122"/>
                <a:ea typeface="微软雅黑" pitchFamily="34" charset="-122"/>
              </a:rPr>
              <a:t>Entry </a:t>
            </a:r>
            <a:r>
              <a:rPr lang="zh-CN" altLang="en-US" sz="1600" kern="0" dirty="0">
                <a:solidFill>
                  <a:schemeClr val="bg1"/>
                </a:solidFill>
                <a:latin typeface="微软雅黑" pitchFamily="34" charset="-122"/>
                <a:ea typeface="微软雅黑" pitchFamily="34" charset="-122"/>
              </a:rPr>
              <a:t>表示存储的具体日志内容。</a:t>
            </a:r>
          </a:p>
        </p:txBody>
      </p:sp>
      <p:grpSp>
        <p:nvGrpSpPr>
          <p:cNvPr id="61" name="组 2">
            <a:extLst>
              <a:ext uri="{FF2B5EF4-FFF2-40B4-BE49-F238E27FC236}">
                <a16:creationId xmlns:a16="http://schemas.microsoft.com/office/drawing/2014/main" id="{1FCA38D1-5D1B-481B-AC11-D44692F4E3BF}"/>
              </a:ext>
            </a:extLst>
          </p:cNvPr>
          <p:cNvGrpSpPr/>
          <p:nvPr/>
        </p:nvGrpSpPr>
        <p:grpSpPr>
          <a:xfrm>
            <a:off x="0" y="402542"/>
            <a:ext cx="2946400"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105805"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dirty="0" err="1">
                  <a:solidFill>
                    <a:srgbClr val="073165"/>
                  </a:solidFill>
                  <a:ea typeface="微软雅黑" panose="020B0503020204020204" charset="-122"/>
                </a:rPr>
                <a:t>Etcd</a:t>
              </a:r>
              <a:r>
                <a:rPr lang="en-US" altLang="zh-CN" sz="1800" b="1" kern="0" dirty="0">
                  <a:solidFill>
                    <a:srgbClr val="073165"/>
                  </a:solidFill>
                  <a:ea typeface="微软雅黑" panose="020B0503020204020204" charset="-122"/>
                </a:rPr>
                <a:t> </a:t>
              </a:r>
              <a:r>
                <a:rPr lang="zh-CN" altLang="en-US" sz="1800" b="1" kern="0" dirty="0">
                  <a:solidFill>
                    <a:srgbClr val="073165"/>
                  </a:solidFill>
                  <a:ea typeface="微软雅黑" panose="020B0503020204020204" charset="-122"/>
                </a:rPr>
                <a:t>主要组成部分</a:t>
              </a:r>
            </a:p>
          </p:txBody>
        </p:sp>
      </p:grpSp>
      <p:pic>
        <p:nvPicPr>
          <p:cNvPr id="3" name="图片 2">
            <a:extLst>
              <a:ext uri="{FF2B5EF4-FFF2-40B4-BE49-F238E27FC236}">
                <a16:creationId xmlns:a16="http://schemas.microsoft.com/office/drawing/2014/main" id="{2FA71EB5-7C65-4C8B-92D2-F9108EEEF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344" y="1286226"/>
            <a:ext cx="3616300" cy="2727316"/>
          </a:xfrm>
          <a:prstGeom prst="rect">
            <a:avLst/>
          </a:prstGeom>
        </p:spPr>
      </p:pic>
    </p:spTree>
    <p:extLst>
      <p:ext uri="{BB962C8B-B14F-4D97-AF65-F5344CB8AC3E}">
        <p14:creationId xmlns:p14="http://schemas.microsoft.com/office/powerpoint/2010/main" val="1198760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 2">
            <a:extLst>
              <a:ext uri="{FF2B5EF4-FFF2-40B4-BE49-F238E27FC236}">
                <a16:creationId xmlns:a16="http://schemas.microsoft.com/office/drawing/2014/main" id="{1FCA38D1-5D1B-481B-AC11-D44692F4E3BF}"/>
              </a:ext>
            </a:extLst>
          </p:cNvPr>
          <p:cNvGrpSpPr/>
          <p:nvPr/>
        </p:nvGrpSpPr>
        <p:grpSpPr>
          <a:xfrm>
            <a:off x="0" y="402542"/>
            <a:ext cx="2946400" cy="384532"/>
            <a:chOff x="-93688" y="426956"/>
            <a:chExt cx="2199493" cy="384532"/>
          </a:xfrm>
        </p:grpSpPr>
        <p:sp>
          <p:nvSpPr>
            <p:cNvPr id="62" name="圆角矩形 1">
              <a:extLst>
                <a:ext uri="{FF2B5EF4-FFF2-40B4-BE49-F238E27FC236}">
                  <a16:creationId xmlns:a16="http://schemas.microsoft.com/office/drawing/2014/main" id="{D9BCFFEA-4FCD-40D1-980A-58AB5DF67D23}"/>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364E2D1A-22BF-4293-BDC2-0514BF454558}"/>
                </a:ext>
              </a:extLst>
            </p:cNvPr>
            <p:cNvSpPr>
              <a:spLocks noChangeArrowheads="1"/>
            </p:cNvSpPr>
            <p:nvPr/>
          </p:nvSpPr>
          <p:spPr bwMode="auto">
            <a:xfrm>
              <a:off x="0" y="426956"/>
              <a:ext cx="2105805"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dirty="0" err="1">
                  <a:solidFill>
                    <a:srgbClr val="073165"/>
                  </a:solidFill>
                  <a:ea typeface="微软雅黑" panose="020B0503020204020204" charset="-122"/>
                </a:rPr>
                <a:t>Etcd</a:t>
              </a:r>
              <a:r>
                <a:rPr lang="en-US" altLang="zh-CN" sz="1800" b="1" kern="0" dirty="0">
                  <a:solidFill>
                    <a:srgbClr val="073165"/>
                  </a:solidFill>
                  <a:ea typeface="微软雅黑" panose="020B0503020204020204" charset="-122"/>
                </a:rPr>
                <a:t> </a:t>
              </a:r>
              <a:r>
                <a:rPr lang="zh-CN" altLang="en-US" sz="1800" b="1" kern="0" dirty="0">
                  <a:solidFill>
                    <a:srgbClr val="073165"/>
                  </a:solidFill>
                  <a:ea typeface="微软雅黑" panose="020B0503020204020204" charset="-122"/>
                </a:rPr>
                <a:t>工作原理</a:t>
              </a:r>
            </a:p>
          </p:txBody>
        </p:sp>
      </p:grpSp>
      <p:pic>
        <p:nvPicPr>
          <p:cNvPr id="5" name="图片 4">
            <a:extLst>
              <a:ext uri="{FF2B5EF4-FFF2-40B4-BE49-F238E27FC236}">
                <a16:creationId xmlns:a16="http://schemas.microsoft.com/office/drawing/2014/main" id="{BBF5CD61-0DB1-4F13-9F98-AC0F7452F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136" y="1261341"/>
            <a:ext cx="8051800" cy="3263900"/>
          </a:xfrm>
          <a:prstGeom prst="rect">
            <a:avLst/>
          </a:prstGeom>
        </p:spPr>
      </p:pic>
    </p:spTree>
    <p:extLst>
      <p:ext uri="{BB962C8B-B14F-4D97-AF65-F5344CB8AC3E}">
        <p14:creationId xmlns:p14="http://schemas.microsoft.com/office/powerpoint/2010/main" val="1719870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sp>
        <p:nvSpPr>
          <p:cNvPr id="13" name="文本框 11">
            <a:extLst>
              <a:ext uri="{FF2B5EF4-FFF2-40B4-BE49-F238E27FC236}">
                <a16:creationId xmlns:a16="http://schemas.microsoft.com/office/drawing/2014/main" id="{63FA9870-3D51-42DE-888F-F38CD5786AA5}"/>
              </a:ext>
            </a:extLst>
          </p:cNvPr>
          <p:cNvSpPr txBox="1"/>
          <p:nvPr/>
        </p:nvSpPr>
        <p:spPr>
          <a:xfrm>
            <a:off x="1233266" y="1229423"/>
            <a:ext cx="9725468" cy="4399153"/>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初始启动时，节点处于 </a:t>
            </a:r>
            <a:r>
              <a:rPr lang="en-US" altLang="zh-CN" sz="2400" dirty="0">
                <a:solidFill>
                  <a:schemeClr val="bg1"/>
                </a:solidFill>
                <a:latin typeface="微软雅黑" panose="020B0503020204020204" pitchFamily="34" charset="-122"/>
                <a:ea typeface="微软雅黑" panose="020B0503020204020204" pitchFamily="34" charset="-122"/>
              </a:rPr>
              <a:t>follower </a:t>
            </a:r>
            <a:r>
              <a:rPr lang="zh-CN" altLang="en-US" sz="2400" dirty="0">
                <a:solidFill>
                  <a:schemeClr val="bg1"/>
                </a:solidFill>
                <a:latin typeface="微软雅黑" panose="020B0503020204020204" pitchFamily="34" charset="-122"/>
                <a:ea typeface="微软雅黑" panose="020B0503020204020204" pitchFamily="34" charset="-122"/>
              </a:rPr>
              <a:t>状态并被设定一个 </a:t>
            </a:r>
            <a:r>
              <a:rPr lang="en-US" altLang="zh-CN" sz="2400" dirty="0">
                <a:solidFill>
                  <a:schemeClr val="bg1"/>
                </a:solidFill>
                <a:latin typeface="微软雅黑" panose="020B0503020204020204" pitchFamily="34" charset="-122"/>
                <a:ea typeface="微软雅黑" panose="020B0503020204020204" pitchFamily="34" charset="-122"/>
              </a:rPr>
              <a:t>election timeout</a:t>
            </a:r>
            <a:r>
              <a:rPr lang="zh-CN" altLang="en-US" sz="2400" dirty="0">
                <a:solidFill>
                  <a:schemeClr val="bg1"/>
                </a:solidFill>
                <a:latin typeface="微软雅黑" panose="020B0503020204020204" pitchFamily="34" charset="-122"/>
                <a:ea typeface="微软雅黑" panose="020B0503020204020204" pitchFamily="34" charset="-122"/>
              </a:rPr>
              <a:t>，如果在这一时间周期内没有收到来自 </a:t>
            </a:r>
            <a:r>
              <a:rPr lang="en-US" altLang="zh-CN" sz="2400" dirty="0">
                <a:solidFill>
                  <a:schemeClr val="bg1"/>
                </a:solidFill>
                <a:latin typeface="微软雅黑" panose="020B0503020204020204" pitchFamily="34" charset="-122"/>
                <a:ea typeface="微软雅黑" panose="020B0503020204020204" pitchFamily="34" charset="-122"/>
              </a:rPr>
              <a:t>leader </a:t>
            </a:r>
            <a:r>
              <a:rPr lang="zh-CN" altLang="en-US" sz="2400" dirty="0">
                <a:solidFill>
                  <a:schemeClr val="bg1"/>
                </a:solidFill>
                <a:latin typeface="微软雅黑" panose="020B0503020204020204" pitchFamily="34" charset="-122"/>
                <a:ea typeface="微软雅黑" panose="020B0503020204020204" pitchFamily="34" charset="-122"/>
              </a:rPr>
              <a:t>的 </a:t>
            </a:r>
            <a:r>
              <a:rPr lang="en-US" altLang="zh-CN" sz="2400" dirty="0">
                <a:solidFill>
                  <a:schemeClr val="bg1"/>
                </a:solidFill>
                <a:latin typeface="微软雅黑" panose="020B0503020204020204" pitchFamily="34" charset="-122"/>
                <a:ea typeface="微软雅黑" panose="020B0503020204020204" pitchFamily="34" charset="-122"/>
              </a:rPr>
              <a:t>heartbeat</a:t>
            </a:r>
            <a:r>
              <a:rPr lang="zh-CN" altLang="en-US" sz="2400" dirty="0">
                <a:solidFill>
                  <a:schemeClr val="bg1"/>
                </a:solidFill>
                <a:latin typeface="微软雅黑" panose="020B0503020204020204" pitchFamily="34" charset="-122"/>
                <a:ea typeface="微软雅黑" panose="020B0503020204020204" pitchFamily="34" charset="-122"/>
              </a:rPr>
              <a:t>，节点将发起选举：将自己切换为 </a:t>
            </a:r>
            <a:r>
              <a:rPr lang="en-US" altLang="zh-CN" sz="2400" dirty="0">
                <a:solidFill>
                  <a:schemeClr val="bg1"/>
                </a:solidFill>
                <a:latin typeface="微软雅黑" panose="020B0503020204020204" pitchFamily="34" charset="-122"/>
                <a:ea typeface="微软雅黑" panose="020B0503020204020204" pitchFamily="34" charset="-122"/>
              </a:rPr>
              <a:t>candidate </a:t>
            </a:r>
            <a:r>
              <a:rPr lang="zh-CN" altLang="en-US" sz="2400" dirty="0">
                <a:solidFill>
                  <a:schemeClr val="bg1"/>
                </a:solidFill>
                <a:latin typeface="微软雅黑" panose="020B0503020204020204" pitchFamily="34" charset="-122"/>
                <a:ea typeface="微软雅黑" panose="020B0503020204020204" pitchFamily="34" charset="-122"/>
              </a:rPr>
              <a:t>之后，向集群中其它 </a:t>
            </a:r>
            <a:r>
              <a:rPr lang="en-US" altLang="zh-CN" sz="2400" dirty="0">
                <a:solidFill>
                  <a:schemeClr val="bg1"/>
                </a:solidFill>
                <a:latin typeface="微软雅黑" panose="020B0503020204020204" pitchFamily="34" charset="-122"/>
                <a:ea typeface="微软雅黑" panose="020B0503020204020204" pitchFamily="34" charset="-122"/>
              </a:rPr>
              <a:t>follower </a:t>
            </a:r>
            <a:r>
              <a:rPr lang="zh-CN" altLang="en-US" sz="2400" dirty="0">
                <a:solidFill>
                  <a:schemeClr val="bg1"/>
                </a:solidFill>
                <a:latin typeface="微软雅黑" panose="020B0503020204020204" pitchFamily="34" charset="-122"/>
                <a:ea typeface="微软雅黑" panose="020B0503020204020204" pitchFamily="34" charset="-122"/>
              </a:rPr>
              <a:t>节点发送请求，询问其是否选举自己成为 </a:t>
            </a:r>
            <a:r>
              <a:rPr lang="en-US" altLang="zh-CN" sz="2400" dirty="0">
                <a:solidFill>
                  <a:schemeClr val="bg1"/>
                </a:solidFill>
                <a:latin typeface="微软雅黑" panose="020B0503020204020204" pitchFamily="34" charset="-122"/>
                <a:ea typeface="微软雅黑" panose="020B0503020204020204" pitchFamily="34" charset="-122"/>
              </a:rPr>
              <a:t>leader</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pPr marL="457200" indent="-457200">
              <a:buAutoNum type="arabicParenR"/>
            </a:pPr>
            <a:endParaRPr lang="zh-CN" altLang="en-US"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当收到来自集群中过半数节点的接受投票后，节点即成为 </a:t>
            </a:r>
            <a:r>
              <a:rPr lang="en-US" altLang="zh-CN" sz="2400" dirty="0">
                <a:solidFill>
                  <a:schemeClr val="bg1"/>
                </a:solidFill>
                <a:latin typeface="微软雅黑" panose="020B0503020204020204" pitchFamily="34" charset="-122"/>
                <a:ea typeface="微软雅黑" panose="020B0503020204020204" pitchFamily="34" charset="-122"/>
              </a:rPr>
              <a:t>leader</a:t>
            </a:r>
            <a:r>
              <a:rPr lang="zh-CN" altLang="en-US" sz="2400" dirty="0">
                <a:solidFill>
                  <a:schemeClr val="bg1"/>
                </a:solidFill>
                <a:latin typeface="微软雅黑" panose="020B0503020204020204" pitchFamily="34" charset="-122"/>
                <a:ea typeface="微软雅黑" panose="020B0503020204020204" pitchFamily="34" charset="-122"/>
              </a:rPr>
              <a:t>，开始接收保存 </a:t>
            </a:r>
            <a:r>
              <a:rPr lang="en-US" altLang="zh-CN" sz="2400" dirty="0">
                <a:solidFill>
                  <a:schemeClr val="bg1"/>
                </a:solidFill>
                <a:latin typeface="微软雅黑" panose="020B0503020204020204" pitchFamily="34" charset="-122"/>
                <a:ea typeface="微软雅黑" panose="020B0503020204020204" pitchFamily="34" charset="-122"/>
              </a:rPr>
              <a:t>client </a:t>
            </a:r>
            <a:r>
              <a:rPr lang="zh-CN" altLang="en-US" sz="2400" dirty="0">
                <a:solidFill>
                  <a:schemeClr val="bg1"/>
                </a:solidFill>
                <a:latin typeface="微软雅黑" panose="020B0503020204020204" pitchFamily="34" charset="-122"/>
                <a:ea typeface="微软雅黑" panose="020B0503020204020204" pitchFamily="34" charset="-122"/>
              </a:rPr>
              <a:t>的数据并向其它的 </a:t>
            </a:r>
            <a:r>
              <a:rPr lang="en-US" altLang="zh-CN" sz="2400" dirty="0">
                <a:solidFill>
                  <a:schemeClr val="bg1"/>
                </a:solidFill>
                <a:latin typeface="微软雅黑" panose="020B0503020204020204" pitchFamily="34" charset="-122"/>
                <a:ea typeface="微软雅黑" panose="020B0503020204020204" pitchFamily="34" charset="-122"/>
              </a:rPr>
              <a:t>follower </a:t>
            </a:r>
            <a:r>
              <a:rPr lang="zh-CN" altLang="en-US" sz="2400" dirty="0">
                <a:solidFill>
                  <a:schemeClr val="bg1"/>
                </a:solidFill>
                <a:latin typeface="微软雅黑" panose="020B0503020204020204" pitchFamily="34" charset="-122"/>
                <a:ea typeface="微软雅黑" panose="020B0503020204020204" pitchFamily="34" charset="-122"/>
              </a:rPr>
              <a:t>节点同步日志。如果没有达成一致，则 </a:t>
            </a:r>
            <a:r>
              <a:rPr lang="en-US" altLang="zh-CN" sz="2400" dirty="0">
                <a:solidFill>
                  <a:schemeClr val="bg1"/>
                </a:solidFill>
                <a:latin typeface="微软雅黑" panose="020B0503020204020204" pitchFamily="34" charset="-122"/>
                <a:ea typeface="微软雅黑" panose="020B0503020204020204" pitchFamily="34" charset="-122"/>
              </a:rPr>
              <a:t>candidate </a:t>
            </a:r>
            <a:r>
              <a:rPr lang="zh-CN" altLang="en-US" sz="2400" dirty="0">
                <a:solidFill>
                  <a:schemeClr val="bg1"/>
                </a:solidFill>
                <a:latin typeface="微软雅黑" panose="020B0503020204020204" pitchFamily="34" charset="-122"/>
                <a:ea typeface="微软雅黑" panose="020B0503020204020204" pitchFamily="34" charset="-122"/>
              </a:rPr>
              <a:t>随机选择一个等待间隔（</a:t>
            </a:r>
            <a:r>
              <a:rPr lang="en-US" altLang="zh-CN" sz="2400" dirty="0">
                <a:solidFill>
                  <a:schemeClr val="bg1"/>
                </a:solidFill>
                <a:latin typeface="微软雅黑" panose="020B0503020204020204" pitchFamily="34" charset="-122"/>
                <a:ea typeface="微软雅黑" panose="020B0503020204020204" pitchFamily="34" charset="-122"/>
              </a:rPr>
              <a:t>150ms ~ 300ms</a:t>
            </a:r>
            <a:r>
              <a:rPr lang="zh-CN" altLang="en-US" sz="2400" dirty="0">
                <a:solidFill>
                  <a:schemeClr val="bg1"/>
                </a:solidFill>
                <a:latin typeface="微软雅黑" panose="020B0503020204020204" pitchFamily="34" charset="-122"/>
                <a:ea typeface="微软雅黑" panose="020B0503020204020204" pitchFamily="34" charset="-122"/>
              </a:rPr>
              <a:t>）再次发起投票，得到集群中半数以上 </a:t>
            </a:r>
            <a:r>
              <a:rPr lang="en-US" altLang="zh-CN" sz="2400" dirty="0">
                <a:solidFill>
                  <a:schemeClr val="bg1"/>
                </a:solidFill>
                <a:latin typeface="微软雅黑" panose="020B0503020204020204" pitchFamily="34" charset="-122"/>
                <a:ea typeface="微软雅黑" panose="020B0503020204020204" pitchFamily="34" charset="-122"/>
              </a:rPr>
              <a:t>follower </a:t>
            </a:r>
            <a:r>
              <a:rPr lang="zh-CN" altLang="en-US" sz="2400" dirty="0">
                <a:solidFill>
                  <a:schemeClr val="bg1"/>
                </a:solidFill>
                <a:latin typeface="微软雅黑" panose="020B0503020204020204" pitchFamily="34" charset="-122"/>
                <a:ea typeface="微软雅黑" panose="020B0503020204020204" pitchFamily="34" charset="-122"/>
              </a:rPr>
              <a:t>接受的 </a:t>
            </a:r>
            <a:r>
              <a:rPr lang="en-US" altLang="zh-CN" sz="2400" dirty="0">
                <a:solidFill>
                  <a:schemeClr val="bg1"/>
                </a:solidFill>
                <a:latin typeface="微软雅黑" panose="020B0503020204020204" pitchFamily="34" charset="-122"/>
                <a:ea typeface="微软雅黑" panose="020B0503020204020204" pitchFamily="34" charset="-122"/>
              </a:rPr>
              <a:t>candidate </a:t>
            </a:r>
            <a:r>
              <a:rPr lang="zh-CN" altLang="en-US" sz="2400" dirty="0">
                <a:solidFill>
                  <a:schemeClr val="bg1"/>
                </a:solidFill>
                <a:latin typeface="微软雅黑" panose="020B0503020204020204" pitchFamily="34" charset="-122"/>
                <a:ea typeface="微软雅黑" panose="020B0503020204020204" pitchFamily="34" charset="-122"/>
              </a:rPr>
              <a:t>将成为 </a:t>
            </a:r>
            <a:r>
              <a:rPr lang="en-US" altLang="zh-CN" sz="2400" dirty="0">
                <a:solidFill>
                  <a:schemeClr val="bg1"/>
                </a:solidFill>
                <a:latin typeface="微软雅黑" panose="020B0503020204020204" pitchFamily="34" charset="-122"/>
                <a:ea typeface="微软雅黑" panose="020B0503020204020204" pitchFamily="34" charset="-122"/>
              </a:rPr>
              <a:t>leader</a:t>
            </a:r>
          </a:p>
          <a:p>
            <a:pPr lvl="1">
              <a:lnSpc>
                <a:spcPct val="150000"/>
              </a:lnSpc>
            </a:pP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dirty="0"/>
              <a:t>         </a:t>
            </a:r>
            <a:endParaRPr lang="zh-CN" altLang="zh-CN" sz="1400" dirty="0">
              <a:latin typeface="+mn-ea"/>
            </a:endParaRPr>
          </a:p>
        </p:txBody>
      </p:sp>
      <p:grpSp>
        <p:nvGrpSpPr>
          <p:cNvPr id="7" name="组 2">
            <a:extLst>
              <a:ext uri="{FF2B5EF4-FFF2-40B4-BE49-F238E27FC236}">
                <a16:creationId xmlns:a16="http://schemas.microsoft.com/office/drawing/2014/main" id="{1BA86699-FA76-464D-9723-78BB9069AB3F}"/>
              </a:ext>
            </a:extLst>
          </p:cNvPr>
          <p:cNvGrpSpPr/>
          <p:nvPr/>
        </p:nvGrpSpPr>
        <p:grpSpPr>
          <a:xfrm>
            <a:off x="0" y="402542"/>
            <a:ext cx="2946400" cy="384532"/>
            <a:chOff x="-93688" y="426956"/>
            <a:chExt cx="2199493" cy="384532"/>
          </a:xfrm>
        </p:grpSpPr>
        <p:sp>
          <p:nvSpPr>
            <p:cNvPr id="8" name="圆角矩形 1">
              <a:extLst>
                <a:ext uri="{FF2B5EF4-FFF2-40B4-BE49-F238E27FC236}">
                  <a16:creationId xmlns:a16="http://schemas.microsoft.com/office/drawing/2014/main" id="{92FA7390-B146-442E-AA1F-F4B00C9E8EC0}"/>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9B81B1C9-7E55-4258-ADBA-3C8CA51AAF41}"/>
                </a:ext>
              </a:extLst>
            </p:cNvPr>
            <p:cNvSpPr>
              <a:spLocks noChangeArrowheads="1"/>
            </p:cNvSpPr>
            <p:nvPr/>
          </p:nvSpPr>
          <p:spPr bwMode="auto">
            <a:xfrm>
              <a:off x="0" y="426956"/>
              <a:ext cx="2105805"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dirty="0" err="1">
                  <a:solidFill>
                    <a:srgbClr val="073165"/>
                  </a:solidFill>
                  <a:ea typeface="微软雅黑" panose="020B0503020204020204" charset="-122"/>
                </a:rPr>
                <a:t>Etcd</a:t>
              </a:r>
              <a:r>
                <a:rPr lang="en-US" altLang="zh-CN" sz="1800" b="1" kern="0" dirty="0">
                  <a:solidFill>
                    <a:srgbClr val="073165"/>
                  </a:solidFill>
                  <a:ea typeface="微软雅黑" panose="020B0503020204020204" charset="-122"/>
                </a:rPr>
                <a:t> </a:t>
              </a:r>
              <a:r>
                <a:rPr lang="zh-CN" altLang="en-US" sz="1800" b="1" kern="0" dirty="0">
                  <a:solidFill>
                    <a:srgbClr val="073165"/>
                  </a:solidFill>
                  <a:ea typeface="微软雅黑" panose="020B0503020204020204" charset="-122"/>
                </a:rPr>
                <a:t>选举方法</a:t>
              </a:r>
            </a:p>
          </p:txBody>
        </p:sp>
      </p:grpSp>
    </p:spTree>
    <p:custDataLst>
      <p:tags r:id="rId1"/>
    </p:custDataLst>
    <p:extLst>
      <p:ext uri="{BB962C8B-B14F-4D97-AF65-F5344CB8AC3E}">
        <p14:creationId xmlns:p14="http://schemas.microsoft.com/office/powerpoint/2010/main" val="2205822209"/>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sp>
        <p:nvSpPr>
          <p:cNvPr id="13" name="文本框 11">
            <a:extLst>
              <a:ext uri="{FF2B5EF4-FFF2-40B4-BE49-F238E27FC236}">
                <a16:creationId xmlns:a16="http://schemas.microsoft.com/office/drawing/2014/main" id="{63FA9870-3D51-42DE-888F-F38CD5786AA5}"/>
              </a:ext>
            </a:extLst>
          </p:cNvPr>
          <p:cNvSpPr txBox="1"/>
          <p:nvPr/>
        </p:nvSpPr>
        <p:spPr>
          <a:xfrm>
            <a:off x="1233266" y="1386310"/>
            <a:ext cx="9725468" cy="329115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leader </a:t>
            </a:r>
            <a:r>
              <a:rPr lang="zh-CN" altLang="en-US" sz="2400" dirty="0">
                <a:solidFill>
                  <a:schemeClr val="bg1"/>
                </a:solidFill>
                <a:latin typeface="微软雅黑" panose="020B0503020204020204" pitchFamily="34" charset="-122"/>
                <a:ea typeface="微软雅黑" panose="020B0503020204020204" pitchFamily="34" charset="-122"/>
              </a:rPr>
              <a:t>节点依靠定时向 </a:t>
            </a:r>
            <a:r>
              <a:rPr lang="en-US" altLang="zh-CN" sz="2400" dirty="0">
                <a:solidFill>
                  <a:schemeClr val="bg1"/>
                </a:solidFill>
                <a:latin typeface="微软雅黑" panose="020B0503020204020204" pitchFamily="34" charset="-122"/>
                <a:ea typeface="微软雅黑" panose="020B0503020204020204" pitchFamily="34" charset="-122"/>
              </a:rPr>
              <a:t>follower </a:t>
            </a:r>
            <a:r>
              <a:rPr lang="zh-CN" altLang="en-US" sz="2400" dirty="0">
                <a:solidFill>
                  <a:schemeClr val="bg1"/>
                </a:solidFill>
                <a:latin typeface="微软雅黑" panose="020B0503020204020204" pitchFamily="34" charset="-122"/>
                <a:ea typeface="微软雅黑" panose="020B0503020204020204" pitchFamily="34" charset="-122"/>
              </a:rPr>
              <a:t>发送 </a:t>
            </a:r>
            <a:r>
              <a:rPr lang="en-US" altLang="zh-CN" sz="2400" dirty="0">
                <a:solidFill>
                  <a:schemeClr val="bg1"/>
                </a:solidFill>
                <a:latin typeface="微软雅黑" panose="020B0503020204020204" pitchFamily="34" charset="-122"/>
                <a:ea typeface="微软雅黑" panose="020B0503020204020204" pitchFamily="34" charset="-122"/>
              </a:rPr>
              <a:t>heartbeat </a:t>
            </a:r>
            <a:r>
              <a:rPr lang="zh-CN" altLang="en-US" sz="2400" dirty="0">
                <a:solidFill>
                  <a:schemeClr val="bg1"/>
                </a:solidFill>
                <a:latin typeface="微软雅黑" panose="020B0503020204020204" pitchFamily="34" charset="-122"/>
                <a:ea typeface="微软雅黑" panose="020B0503020204020204" pitchFamily="34" charset="-122"/>
              </a:rPr>
              <a:t>来保持其地位。</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endParaRPr lang="zh-CN" altLang="en-US"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任何时候如果其它 </a:t>
            </a:r>
            <a:r>
              <a:rPr lang="en-US" altLang="zh-CN" sz="2400" dirty="0">
                <a:solidFill>
                  <a:schemeClr val="bg1"/>
                </a:solidFill>
                <a:latin typeface="微软雅黑" panose="020B0503020204020204" pitchFamily="34" charset="-122"/>
                <a:ea typeface="微软雅黑" panose="020B0503020204020204" pitchFamily="34" charset="-122"/>
              </a:rPr>
              <a:t>follower </a:t>
            </a:r>
            <a:r>
              <a:rPr lang="zh-CN" altLang="en-US" sz="2400" dirty="0">
                <a:solidFill>
                  <a:schemeClr val="bg1"/>
                </a:solidFill>
                <a:latin typeface="微软雅黑" panose="020B0503020204020204" pitchFamily="34" charset="-122"/>
                <a:ea typeface="微软雅黑" panose="020B0503020204020204" pitchFamily="34" charset="-122"/>
              </a:rPr>
              <a:t>在 </a:t>
            </a:r>
            <a:r>
              <a:rPr lang="en-US" altLang="zh-CN" sz="2400" dirty="0">
                <a:solidFill>
                  <a:schemeClr val="bg1"/>
                </a:solidFill>
                <a:latin typeface="微软雅黑" panose="020B0503020204020204" pitchFamily="34" charset="-122"/>
                <a:ea typeface="微软雅黑" panose="020B0503020204020204" pitchFamily="34" charset="-122"/>
              </a:rPr>
              <a:t>election timeout </a:t>
            </a:r>
            <a:r>
              <a:rPr lang="zh-CN" altLang="en-US" sz="2400" dirty="0">
                <a:solidFill>
                  <a:schemeClr val="bg1"/>
                </a:solidFill>
                <a:latin typeface="微软雅黑" panose="020B0503020204020204" pitchFamily="34" charset="-122"/>
                <a:ea typeface="微软雅黑" panose="020B0503020204020204" pitchFamily="34" charset="-122"/>
              </a:rPr>
              <a:t>期间都没有收到来自 </a:t>
            </a:r>
            <a:r>
              <a:rPr lang="en-US" altLang="zh-CN" sz="2400" dirty="0">
                <a:solidFill>
                  <a:schemeClr val="bg1"/>
                </a:solidFill>
                <a:latin typeface="微软雅黑" panose="020B0503020204020204" pitchFamily="34" charset="-122"/>
                <a:ea typeface="微软雅黑" panose="020B0503020204020204" pitchFamily="34" charset="-122"/>
              </a:rPr>
              <a:t>leader </a:t>
            </a:r>
            <a:r>
              <a:rPr lang="zh-CN" altLang="en-US" sz="2400" dirty="0">
                <a:solidFill>
                  <a:schemeClr val="bg1"/>
                </a:solidFill>
                <a:latin typeface="微软雅黑" panose="020B0503020204020204" pitchFamily="34" charset="-122"/>
                <a:ea typeface="微软雅黑" panose="020B0503020204020204" pitchFamily="34" charset="-122"/>
              </a:rPr>
              <a:t>的 </a:t>
            </a:r>
            <a:r>
              <a:rPr lang="en-US" altLang="zh-CN" sz="2400" dirty="0">
                <a:solidFill>
                  <a:schemeClr val="bg1"/>
                </a:solidFill>
                <a:latin typeface="微软雅黑" panose="020B0503020204020204" pitchFamily="34" charset="-122"/>
                <a:ea typeface="微软雅黑" panose="020B0503020204020204" pitchFamily="34" charset="-122"/>
              </a:rPr>
              <a:t>heartbeat</a:t>
            </a:r>
            <a:r>
              <a:rPr lang="zh-CN" altLang="en-US" sz="2400" dirty="0">
                <a:solidFill>
                  <a:schemeClr val="bg1"/>
                </a:solidFill>
                <a:latin typeface="微软雅黑" panose="020B0503020204020204" pitchFamily="34" charset="-122"/>
                <a:ea typeface="微软雅黑" panose="020B0503020204020204" pitchFamily="34" charset="-122"/>
              </a:rPr>
              <a:t>，同样会将自己的状态切换为 </a:t>
            </a:r>
            <a:r>
              <a:rPr lang="en-US" altLang="zh-CN" sz="2400" dirty="0">
                <a:solidFill>
                  <a:schemeClr val="bg1"/>
                </a:solidFill>
                <a:latin typeface="微软雅黑" panose="020B0503020204020204" pitchFamily="34" charset="-122"/>
                <a:ea typeface="微软雅黑" panose="020B0503020204020204" pitchFamily="34" charset="-122"/>
              </a:rPr>
              <a:t>candidate </a:t>
            </a:r>
            <a:r>
              <a:rPr lang="zh-CN" altLang="en-US" sz="2400" dirty="0">
                <a:solidFill>
                  <a:schemeClr val="bg1"/>
                </a:solidFill>
                <a:latin typeface="微软雅黑" panose="020B0503020204020204" pitchFamily="34" charset="-122"/>
                <a:ea typeface="微软雅黑" panose="020B0503020204020204" pitchFamily="34" charset="-122"/>
              </a:rPr>
              <a:t>并发起选举。每成功选举一次，新 </a:t>
            </a:r>
            <a:r>
              <a:rPr lang="en-US" altLang="zh-CN" sz="2400" dirty="0">
                <a:solidFill>
                  <a:schemeClr val="bg1"/>
                </a:solidFill>
                <a:latin typeface="微软雅黑" panose="020B0503020204020204" pitchFamily="34" charset="-122"/>
                <a:ea typeface="微软雅黑" panose="020B0503020204020204" pitchFamily="34" charset="-122"/>
              </a:rPr>
              <a:t>leader </a:t>
            </a:r>
            <a:r>
              <a:rPr lang="zh-CN" altLang="en-US" sz="2400" dirty="0">
                <a:solidFill>
                  <a:schemeClr val="bg1"/>
                </a:solidFill>
                <a:latin typeface="微软雅黑" panose="020B0503020204020204" pitchFamily="34" charset="-122"/>
                <a:ea typeface="微软雅黑" panose="020B0503020204020204" pitchFamily="34" charset="-122"/>
              </a:rPr>
              <a:t>的任期（</a:t>
            </a:r>
            <a:r>
              <a:rPr lang="en-US" altLang="zh-CN" sz="2400" dirty="0">
                <a:solidFill>
                  <a:schemeClr val="bg1"/>
                </a:solidFill>
                <a:latin typeface="微软雅黑" panose="020B0503020204020204" pitchFamily="34" charset="-122"/>
                <a:ea typeface="微软雅黑" panose="020B0503020204020204" pitchFamily="34" charset="-122"/>
              </a:rPr>
              <a:t>Term</a:t>
            </a:r>
            <a:r>
              <a:rPr lang="zh-CN" altLang="en-US" sz="2400" dirty="0">
                <a:solidFill>
                  <a:schemeClr val="bg1"/>
                </a:solidFill>
                <a:latin typeface="微软雅黑" panose="020B0503020204020204" pitchFamily="34" charset="-122"/>
                <a:ea typeface="微软雅黑" panose="020B0503020204020204" pitchFamily="34" charset="-122"/>
              </a:rPr>
              <a:t>）都会比之前 </a:t>
            </a:r>
            <a:r>
              <a:rPr lang="en-US" altLang="zh-CN" sz="2400" dirty="0">
                <a:solidFill>
                  <a:schemeClr val="bg1"/>
                </a:solidFill>
                <a:latin typeface="微软雅黑" panose="020B0503020204020204" pitchFamily="34" charset="-122"/>
                <a:ea typeface="微软雅黑" panose="020B0503020204020204" pitchFamily="34" charset="-122"/>
              </a:rPr>
              <a:t>leader </a:t>
            </a:r>
            <a:r>
              <a:rPr lang="zh-CN" altLang="en-US" sz="2400" dirty="0">
                <a:solidFill>
                  <a:schemeClr val="bg1"/>
                </a:solidFill>
                <a:latin typeface="微软雅黑" panose="020B0503020204020204" pitchFamily="34" charset="-122"/>
                <a:ea typeface="微软雅黑" panose="020B0503020204020204" pitchFamily="34" charset="-122"/>
              </a:rPr>
              <a:t>的任期大 </a:t>
            </a:r>
            <a:r>
              <a:rPr lang="en-US" altLang="zh-CN" sz="2400" dirty="0">
                <a:solidFill>
                  <a:schemeClr val="bg1"/>
                </a:solidFill>
                <a:latin typeface="微软雅黑" panose="020B0503020204020204" pitchFamily="34" charset="-122"/>
                <a:ea typeface="微软雅黑" panose="020B0503020204020204" pitchFamily="34" charset="-122"/>
              </a:rPr>
              <a:t>1</a:t>
            </a:r>
            <a:r>
              <a:rPr lang="zh-CN" altLang="en-US" sz="2400" dirty="0">
                <a:solidFill>
                  <a:schemeClr val="bg1"/>
                </a:solidFill>
                <a:latin typeface="微软雅黑" panose="020B0503020204020204" pitchFamily="34" charset="-122"/>
                <a:ea typeface="微软雅黑" panose="020B0503020204020204" pitchFamily="34" charset="-122"/>
              </a:rPr>
              <a:t>。</a:t>
            </a:r>
          </a:p>
          <a:p>
            <a:pPr lvl="1">
              <a:lnSpc>
                <a:spcPct val="150000"/>
              </a:lnSpc>
            </a:pP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dirty="0"/>
              <a:t>         </a:t>
            </a:r>
            <a:endParaRPr lang="zh-CN" altLang="zh-CN" sz="1400" dirty="0">
              <a:latin typeface="+mn-ea"/>
            </a:endParaRPr>
          </a:p>
        </p:txBody>
      </p:sp>
      <p:grpSp>
        <p:nvGrpSpPr>
          <p:cNvPr id="14" name="组 2">
            <a:extLst>
              <a:ext uri="{FF2B5EF4-FFF2-40B4-BE49-F238E27FC236}">
                <a16:creationId xmlns:a16="http://schemas.microsoft.com/office/drawing/2014/main" id="{00EE1299-7DC6-4DB8-A2D1-8FFC6BCE4114}"/>
              </a:ext>
            </a:extLst>
          </p:cNvPr>
          <p:cNvGrpSpPr/>
          <p:nvPr/>
        </p:nvGrpSpPr>
        <p:grpSpPr>
          <a:xfrm>
            <a:off x="0" y="402542"/>
            <a:ext cx="2946400" cy="384532"/>
            <a:chOff x="-93688" y="426956"/>
            <a:chExt cx="2199493" cy="384532"/>
          </a:xfrm>
        </p:grpSpPr>
        <p:sp>
          <p:nvSpPr>
            <p:cNvPr id="15" name="圆角矩形 1">
              <a:extLst>
                <a:ext uri="{FF2B5EF4-FFF2-40B4-BE49-F238E27FC236}">
                  <a16:creationId xmlns:a16="http://schemas.microsoft.com/office/drawing/2014/main" id="{D217E003-74FE-4D7F-A185-6DF3C38F3912}"/>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矩形 15">
              <a:extLst>
                <a:ext uri="{FF2B5EF4-FFF2-40B4-BE49-F238E27FC236}">
                  <a16:creationId xmlns:a16="http://schemas.microsoft.com/office/drawing/2014/main" id="{D3CE3AD8-FF0F-4C22-BC35-ECD76477CB37}"/>
                </a:ext>
              </a:extLst>
            </p:cNvPr>
            <p:cNvSpPr>
              <a:spLocks noChangeArrowheads="1"/>
            </p:cNvSpPr>
            <p:nvPr/>
          </p:nvSpPr>
          <p:spPr bwMode="auto">
            <a:xfrm>
              <a:off x="0" y="426956"/>
              <a:ext cx="2105805"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1800" b="1" kern="0" dirty="0" err="1">
                  <a:solidFill>
                    <a:srgbClr val="073165"/>
                  </a:solidFill>
                  <a:ea typeface="微软雅黑" panose="020B0503020204020204" charset="-122"/>
                </a:rPr>
                <a:t>Etcd</a:t>
              </a:r>
              <a:r>
                <a:rPr lang="en-US" altLang="zh-CN" sz="1800" b="1" kern="0" dirty="0">
                  <a:solidFill>
                    <a:srgbClr val="073165"/>
                  </a:solidFill>
                  <a:ea typeface="微软雅黑" panose="020B0503020204020204" charset="-122"/>
                </a:rPr>
                <a:t> </a:t>
              </a:r>
              <a:r>
                <a:rPr lang="zh-CN" altLang="en-US" sz="1800" b="1" kern="0" dirty="0">
                  <a:solidFill>
                    <a:srgbClr val="073165"/>
                  </a:solidFill>
                  <a:ea typeface="微软雅黑" panose="020B0503020204020204" charset="-122"/>
                </a:rPr>
                <a:t>选举方法</a:t>
              </a:r>
            </a:p>
          </p:txBody>
        </p:sp>
      </p:grpSp>
    </p:spTree>
    <p:custDataLst>
      <p:tags r:id="rId1"/>
    </p:custDataLst>
    <p:extLst>
      <p:ext uri="{BB962C8B-B14F-4D97-AF65-F5344CB8AC3E}">
        <p14:creationId xmlns:p14="http://schemas.microsoft.com/office/powerpoint/2010/main" val="1754977990"/>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3047999" y="3001779"/>
            <a:ext cx="6096000" cy="830997"/>
          </a:xfrm>
          <a:prstGeom prst="rect">
            <a:avLst/>
          </a:prstGeom>
        </p:spPr>
        <p:txBody>
          <a:bodyPr wrap="square">
            <a:spAutoFit/>
          </a:bodyPr>
          <a:lstStyle/>
          <a:p>
            <a:pPr algn="ctr" defTabSz="685698"/>
            <a:r>
              <a:rPr lang="en-US" altLang="zh-CN" sz="4800" b="1" cap="small" dirty="0" err="1">
                <a:solidFill>
                  <a:prstClr val="white"/>
                </a:solidFill>
                <a:latin typeface="微软雅黑"/>
                <a:ea typeface="微软雅黑"/>
              </a:rPr>
              <a:t>kube-apiserver</a:t>
            </a:r>
            <a:endParaRPr lang="zh-CN" altLang="en-US" sz="4800" b="1" cap="small" dirty="0">
              <a:solidFill>
                <a:prstClr val="white"/>
              </a:solidFill>
              <a:latin typeface="微软雅黑"/>
              <a:ea typeface="微软雅黑"/>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2374061371"/>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Kube-apiserver</a:t>
              </a:r>
              <a:r>
                <a:rPr lang="zh-CN" altLang="en-US" sz="2000" b="1" kern="0" dirty="0">
                  <a:solidFill>
                    <a:schemeClr val="bg1"/>
                  </a:solidFill>
                  <a:ea typeface="微软雅黑" panose="020B0503020204020204" charset="-122"/>
                </a:rPr>
                <a:t>主要功能 </a:t>
              </a:r>
            </a:p>
          </p:txBody>
        </p:sp>
      </p:grpSp>
      <p:sp>
        <p:nvSpPr>
          <p:cNvPr id="13" name="文本框 11">
            <a:extLst>
              <a:ext uri="{FF2B5EF4-FFF2-40B4-BE49-F238E27FC236}">
                <a16:creationId xmlns:a16="http://schemas.microsoft.com/office/drawing/2014/main" id="{63FA9870-3D51-42DE-888F-F38CD5786AA5}"/>
              </a:ext>
            </a:extLst>
          </p:cNvPr>
          <p:cNvSpPr txBox="1"/>
          <p:nvPr/>
        </p:nvSpPr>
        <p:spPr>
          <a:xfrm>
            <a:off x="1233266" y="1616015"/>
            <a:ext cx="9725468" cy="3420295"/>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1</a:t>
            </a:r>
            <a:r>
              <a:rPr lang="zh-CN" altLang="en-US" sz="2800" dirty="0">
                <a:solidFill>
                  <a:schemeClr val="bg1"/>
                </a:solidFill>
                <a:latin typeface="微软雅黑" panose="020B0503020204020204" pitchFamily="34" charset="-122"/>
                <a:ea typeface="微软雅黑" panose="020B0503020204020204" pitchFamily="34" charset="-122"/>
              </a:rPr>
              <a:t>、提供集群管理的 </a:t>
            </a:r>
            <a:r>
              <a:rPr lang="en-US" altLang="zh-CN" sz="2800" dirty="0">
                <a:solidFill>
                  <a:schemeClr val="bg1"/>
                </a:solidFill>
                <a:latin typeface="微软雅黑" panose="020B0503020204020204" pitchFamily="34" charset="-122"/>
                <a:ea typeface="微软雅黑" panose="020B0503020204020204" pitchFamily="34" charset="-122"/>
              </a:rPr>
              <a:t>REST API </a:t>
            </a:r>
            <a:r>
              <a:rPr lang="zh-CN" altLang="en-US" sz="2800" dirty="0">
                <a:solidFill>
                  <a:schemeClr val="bg1"/>
                </a:solidFill>
                <a:latin typeface="微软雅黑" panose="020B0503020204020204" pitchFamily="34" charset="-122"/>
                <a:ea typeface="微软雅黑" panose="020B0503020204020204" pitchFamily="34" charset="-122"/>
              </a:rPr>
              <a:t>接口，包括认证授权、数据校验以及集群状态变更等</a:t>
            </a:r>
            <a:endParaRPr lang="en-US" altLang="zh-CN" sz="2800" dirty="0">
              <a:solidFill>
                <a:schemeClr val="bg1"/>
              </a:solidFill>
              <a:latin typeface="微软雅黑" panose="020B0503020204020204" pitchFamily="34" charset="-122"/>
              <a:ea typeface="微软雅黑" panose="020B0503020204020204" pitchFamily="34" charset="-122"/>
            </a:endParaRPr>
          </a:p>
          <a:p>
            <a:endParaRPr lang="zh-CN" altLang="en-US" sz="2800" dirty="0">
              <a:solidFill>
                <a:schemeClr val="bg1"/>
              </a:solidFill>
              <a:latin typeface="微软雅黑" panose="020B0503020204020204" pitchFamily="34" charset="-122"/>
              <a:ea typeface="微软雅黑" panose="020B0503020204020204" pitchFamily="34" charset="-122"/>
            </a:endParaRPr>
          </a:p>
          <a:p>
            <a:r>
              <a:rPr lang="en-US" altLang="zh-CN" sz="2800" dirty="0">
                <a:solidFill>
                  <a:schemeClr val="bg1"/>
                </a:solidFill>
                <a:latin typeface="微软雅黑" panose="020B0503020204020204" pitchFamily="34" charset="-122"/>
                <a:ea typeface="微软雅黑" panose="020B0503020204020204" pitchFamily="34" charset="-122"/>
              </a:rPr>
              <a:t>2</a:t>
            </a:r>
            <a:r>
              <a:rPr lang="zh-CN" altLang="en-US" sz="2800" dirty="0">
                <a:solidFill>
                  <a:schemeClr val="bg1"/>
                </a:solidFill>
                <a:latin typeface="微软雅黑" panose="020B0503020204020204" pitchFamily="34" charset="-122"/>
                <a:ea typeface="微软雅黑" panose="020B0503020204020204" pitchFamily="34" charset="-122"/>
              </a:rPr>
              <a:t>、提供其他模块之间的数据交互和通信的枢纽（其他模块通过 </a:t>
            </a:r>
            <a:r>
              <a:rPr lang="en-US" altLang="zh-CN" sz="2800" dirty="0">
                <a:solidFill>
                  <a:schemeClr val="bg1"/>
                </a:solidFill>
                <a:latin typeface="微软雅黑" panose="020B0503020204020204" pitchFamily="34" charset="-122"/>
                <a:ea typeface="微软雅黑" panose="020B0503020204020204" pitchFamily="34" charset="-122"/>
              </a:rPr>
              <a:t>API Server </a:t>
            </a:r>
            <a:r>
              <a:rPr lang="zh-CN" altLang="en-US" sz="2800" dirty="0">
                <a:solidFill>
                  <a:schemeClr val="bg1"/>
                </a:solidFill>
                <a:latin typeface="微软雅黑" panose="020B0503020204020204" pitchFamily="34" charset="-122"/>
                <a:ea typeface="微软雅黑" panose="020B0503020204020204" pitchFamily="34" charset="-122"/>
              </a:rPr>
              <a:t>查询或修改数据，只有 </a:t>
            </a:r>
            <a:r>
              <a:rPr lang="en-US" altLang="zh-CN" sz="2800" dirty="0">
                <a:solidFill>
                  <a:schemeClr val="bg1"/>
                </a:solidFill>
                <a:latin typeface="微软雅黑" panose="020B0503020204020204" pitchFamily="34" charset="-122"/>
                <a:ea typeface="微软雅黑" panose="020B0503020204020204" pitchFamily="34" charset="-122"/>
              </a:rPr>
              <a:t>API Server </a:t>
            </a:r>
            <a:r>
              <a:rPr lang="zh-CN" altLang="en-US" sz="2800" dirty="0">
                <a:solidFill>
                  <a:schemeClr val="bg1"/>
                </a:solidFill>
                <a:latin typeface="微软雅黑" panose="020B0503020204020204" pitchFamily="34" charset="-122"/>
                <a:ea typeface="微软雅黑" panose="020B0503020204020204" pitchFamily="34" charset="-122"/>
              </a:rPr>
              <a:t>才直接操作 </a:t>
            </a:r>
            <a:r>
              <a:rPr lang="en-US" altLang="zh-CN" sz="2800" dirty="0" err="1">
                <a:solidFill>
                  <a:schemeClr val="bg1"/>
                </a:solidFill>
                <a:latin typeface="微软雅黑" panose="020B0503020204020204" pitchFamily="34" charset="-122"/>
                <a:ea typeface="微软雅黑" panose="020B0503020204020204" pitchFamily="34" charset="-122"/>
              </a:rPr>
              <a:t>etcd</a:t>
            </a:r>
            <a:r>
              <a:rPr lang="zh-CN" altLang="en-US" sz="2800" dirty="0">
                <a:solidFill>
                  <a:schemeClr val="bg1"/>
                </a:solidFill>
                <a:latin typeface="微软雅黑" panose="020B0503020204020204" pitchFamily="34" charset="-122"/>
                <a:ea typeface="微软雅黑" panose="020B0503020204020204" pitchFamily="34" charset="-122"/>
              </a:rPr>
              <a:t>）</a:t>
            </a:r>
          </a:p>
          <a:p>
            <a:pPr lvl="1">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dirty="0"/>
              <a:t>         </a:t>
            </a:r>
            <a:endParaRPr lang="zh-CN" altLang="zh-CN" sz="1600" dirty="0">
              <a:latin typeface="+mn-ea"/>
            </a:endParaRPr>
          </a:p>
        </p:txBody>
      </p:sp>
    </p:spTree>
    <p:custDataLst>
      <p:tags r:id="rId1"/>
    </p:custDataLst>
    <p:extLst>
      <p:ext uri="{BB962C8B-B14F-4D97-AF65-F5344CB8AC3E}">
        <p14:creationId xmlns:p14="http://schemas.microsoft.com/office/powerpoint/2010/main" val="620825160"/>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0097"/>
            <a:chOff x="-23271" y="426956"/>
            <a:chExt cx="2251117" cy="400097"/>
          </a:xfrm>
        </p:grpSpPr>
        <p:sp>
          <p:nvSpPr>
            <p:cNvPr id="10" name="圆角矩形 9"/>
            <p:cNvSpPr/>
            <p:nvPr/>
          </p:nvSpPr>
          <p:spPr>
            <a:xfrm>
              <a:off x="9470" y="442521"/>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a:solidFill>
                    <a:schemeClr val="bg1"/>
                  </a:solidFill>
                  <a:ea typeface="微软雅黑" panose="020B0503020204020204" charset="-122"/>
                </a:rPr>
                <a:t>REST API</a:t>
              </a:r>
              <a:endParaRPr lang="zh-CN" altLang="en-US" sz="2000" b="1" kern="0" dirty="0">
                <a:solidFill>
                  <a:schemeClr val="bg1"/>
                </a:solidFill>
                <a:ea typeface="微软雅黑" panose="020B0503020204020204" charset="-122"/>
              </a:endParaRPr>
            </a:p>
          </p:txBody>
        </p:sp>
      </p:grpSp>
      <p:pic>
        <p:nvPicPr>
          <p:cNvPr id="2" name="Picture 2" descr="C:\Users\Administrator\Desktop\assets_-LDAOok5ngY4pc1lEDes_-La8Wy3SQAP-8onLZ7uT_-La8X4baDPBWssfHWpJj_API-server-sp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2809" y="1171695"/>
            <a:ext cx="8502415" cy="5015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17452045"/>
      </p:ext>
    </p:extLst>
  </p:cSld>
  <p:clrMapOvr>
    <a:masterClrMapping/>
  </p:clrMapOvr>
  <mc:AlternateContent xmlns:mc="http://schemas.openxmlformats.org/markup-compatibility/2006" xmlns:p14="http://schemas.microsoft.com/office/powerpoint/2010/main">
    <mc:Choice Requires="p14">
      <p:transition spd="slow" p14:dur="2000" advTm="31951"/>
    </mc:Choice>
    <mc:Fallback xmlns="">
      <p:transition spd="slow" advTm="3195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983F39-0707-4166-B2DB-2CECBA178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00" y="2555631"/>
            <a:ext cx="2176595" cy="1820007"/>
          </a:xfrm>
          <a:prstGeom prst="rect">
            <a:avLst/>
          </a:prstGeom>
        </p:spPr>
      </p:pic>
      <p:pic>
        <p:nvPicPr>
          <p:cNvPr id="5" name="图片 4">
            <a:extLst>
              <a:ext uri="{FF2B5EF4-FFF2-40B4-BE49-F238E27FC236}">
                <a16:creationId xmlns:a16="http://schemas.microsoft.com/office/drawing/2014/main" id="{2D72F59E-09C1-4BAF-B877-9E3982455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8287" y="1825918"/>
            <a:ext cx="2557555" cy="2602424"/>
          </a:xfrm>
          <a:prstGeom prst="rect">
            <a:avLst/>
          </a:prstGeom>
        </p:spPr>
      </p:pic>
      <p:pic>
        <p:nvPicPr>
          <p:cNvPr id="7" name="图片 6">
            <a:extLst>
              <a:ext uri="{FF2B5EF4-FFF2-40B4-BE49-F238E27FC236}">
                <a16:creationId xmlns:a16="http://schemas.microsoft.com/office/drawing/2014/main" id="{0F5D7778-B90C-4308-B306-83D192421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549" y="1931326"/>
            <a:ext cx="3103827" cy="2497016"/>
          </a:xfrm>
          <a:prstGeom prst="rect">
            <a:avLst/>
          </a:prstGeom>
        </p:spPr>
      </p:pic>
      <p:sp>
        <p:nvSpPr>
          <p:cNvPr id="8" name="箭头: 右 7">
            <a:extLst>
              <a:ext uri="{FF2B5EF4-FFF2-40B4-BE49-F238E27FC236}">
                <a16:creationId xmlns:a16="http://schemas.microsoft.com/office/drawing/2014/main" id="{F75AFBD5-6243-4EDE-8E14-DBA66230CF80}"/>
              </a:ext>
            </a:extLst>
          </p:cNvPr>
          <p:cNvSpPr/>
          <p:nvPr/>
        </p:nvSpPr>
        <p:spPr>
          <a:xfrm>
            <a:off x="3267298" y="3127130"/>
            <a:ext cx="835269" cy="334108"/>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1EC9F6C7-E2D3-4F05-8041-05B2487645EC}"/>
              </a:ext>
            </a:extLst>
          </p:cNvPr>
          <p:cNvSpPr/>
          <p:nvPr/>
        </p:nvSpPr>
        <p:spPr>
          <a:xfrm>
            <a:off x="7231561" y="3127130"/>
            <a:ext cx="835269" cy="334108"/>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3925345-0AFD-4A1E-AA84-5B7325899325}"/>
              </a:ext>
            </a:extLst>
          </p:cNvPr>
          <p:cNvSpPr txBox="1"/>
          <p:nvPr/>
        </p:nvSpPr>
        <p:spPr>
          <a:xfrm>
            <a:off x="765855" y="4774222"/>
            <a:ext cx="2094884" cy="369332"/>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物理机时代</a:t>
            </a:r>
          </a:p>
        </p:txBody>
      </p:sp>
      <p:sp>
        <p:nvSpPr>
          <p:cNvPr id="11" name="文本框 10">
            <a:extLst>
              <a:ext uri="{FF2B5EF4-FFF2-40B4-BE49-F238E27FC236}">
                <a16:creationId xmlns:a16="http://schemas.microsoft.com/office/drawing/2014/main" id="{534C9CBE-0AE4-40A8-B6BD-26BFED8C0F73}"/>
              </a:ext>
            </a:extLst>
          </p:cNvPr>
          <p:cNvSpPr txBox="1"/>
          <p:nvPr/>
        </p:nvSpPr>
        <p:spPr>
          <a:xfrm>
            <a:off x="4809814" y="4774221"/>
            <a:ext cx="1714500" cy="369332"/>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虚拟机时代</a:t>
            </a:r>
          </a:p>
        </p:txBody>
      </p:sp>
      <p:sp>
        <p:nvSpPr>
          <p:cNvPr id="12" name="文本框 11">
            <a:extLst>
              <a:ext uri="{FF2B5EF4-FFF2-40B4-BE49-F238E27FC236}">
                <a16:creationId xmlns:a16="http://schemas.microsoft.com/office/drawing/2014/main" id="{1E29DA60-55D5-45C2-B368-AF63731A24DF}"/>
              </a:ext>
            </a:extLst>
          </p:cNvPr>
          <p:cNvSpPr txBox="1"/>
          <p:nvPr/>
        </p:nvSpPr>
        <p:spPr>
          <a:xfrm>
            <a:off x="9047212" y="4774221"/>
            <a:ext cx="1714500" cy="369332"/>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容器时代</a:t>
            </a:r>
          </a:p>
        </p:txBody>
      </p:sp>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2395469"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应用部署演变</a:t>
              </a:r>
            </a:p>
          </p:txBody>
        </p:sp>
      </p:grpSp>
    </p:spTree>
    <p:extLst>
      <p:ext uri="{BB962C8B-B14F-4D97-AF65-F5344CB8AC3E}">
        <p14:creationId xmlns:p14="http://schemas.microsoft.com/office/powerpoint/2010/main" val="3975538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0097"/>
            <a:chOff x="-23271" y="426956"/>
            <a:chExt cx="2251117" cy="400097"/>
          </a:xfrm>
        </p:grpSpPr>
        <p:sp>
          <p:nvSpPr>
            <p:cNvPr id="10" name="圆角矩形 9"/>
            <p:cNvSpPr/>
            <p:nvPr/>
          </p:nvSpPr>
          <p:spPr>
            <a:xfrm>
              <a:off x="9470" y="442521"/>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ApiServer</a:t>
              </a:r>
              <a:r>
                <a:rPr lang="zh-CN" altLang="en-US" sz="2000" b="1" kern="0" dirty="0">
                  <a:solidFill>
                    <a:schemeClr val="bg1"/>
                  </a:solidFill>
                  <a:ea typeface="微软雅黑" panose="020B0503020204020204" charset="-122"/>
                </a:rPr>
                <a:t>访问控制</a:t>
              </a:r>
            </a:p>
          </p:txBody>
        </p:sp>
      </p:grpSp>
      <p:pic>
        <p:nvPicPr>
          <p:cNvPr id="2050" name="Picture 2" descr="C:\Users\Administrator\Desktop\assets_-LDAOok5ngY4pc1lEDes_-LVw9QZS_tR0LqIvgrIV_-LVw9UuULvSh8msWhwkQ_access_contr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556" y="2058380"/>
            <a:ext cx="8667750" cy="3762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35632" y="1235416"/>
            <a:ext cx="8334841" cy="646331"/>
          </a:xfrm>
          <a:prstGeom prst="rect">
            <a:avLst/>
          </a:prstGeom>
          <a:noFill/>
        </p:spPr>
        <p:txBody>
          <a:bodyPr wrap="square" rtlCol="0">
            <a:spAutoFit/>
          </a:bodyPr>
          <a:lstStyle/>
          <a:p>
            <a:r>
              <a:rPr lang="en-US" altLang="zh-CN" dirty="0" err="1">
                <a:solidFill>
                  <a:schemeClr val="bg1"/>
                </a:solidFill>
                <a:latin typeface="微软雅黑" panose="020B0503020204020204" pitchFamily="34" charset="-122"/>
                <a:ea typeface="微软雅黑" panose="020B0503020204020204" pitchFamily="34" charset="-122"/>
              </a:rPr>
              <a:t>Kubernetes</a:t>
            </a:r>
            <a:r>
              <a:rPr lang="en-US" altLang="zh-CN" dirty="0">
                <a:solidFill>
                  <a:schemeClr val="bg1"/>
                </a:solidFill>
                <a:latin typeface="微软雅黑" panose="020B0503020204020204" pitchFamily="34" charset="-122"/>
                <a:ea typeface="微软雅黑" panose="020B0503020204020204" pitchFamily="34" charset="-122"/>
              </a:rPr>
              <a:t> API </a:t>
            </a:r>
            <a:r>
              <a:rPr lang="zh-CN" altLang="en-US" dirty="0">
                <a:solidFill>
                  <a:schemeClr val="bg1"/>
                </a:solidFill>
                <a:latin typeface="微软雅黑" panose="020B0503020204020204" pitchFamily="34" charset="-122"/>
                <a:ea typeface="微软雅黑" panose="020B0503020204020204" pitchFamily="34" charset="-122"/>
              </a:rPr>
              <a:t>的每个请求都会经过多阶段的访问控制之后才会被接受，这包括认证、授权以及准入控制（</a:t>
            </a:r>
            <a:r>
              <a:rPr lang="en-US" altLang="zh-CN" dirty="0">
                <a:solidFill>
                  <a:schemeClr val="bg1"/>
                </a:solidFill>
                <a:latin typeface="微软雅黑" panose="020B0503020204020204" pitchFamily="34" charset="-122"/>
                <a:ea typeface="微软雅黑" panose="020B0503020204020204" pitchFamily="34" charset="-122"/>
              </a:rPr>
              <a:t>Admission Control</a:t>
            </a:r>
            <a:r>
              <a:rPr lang="zh-CN" altLang="en-US" dirty="0">
                <a:solidFill>
                  <a:schemeClr val="bg1"/>
                </a:solidFill>
                <a:latin typeface="微软雅黑" panose="020B0503020204020204" pitchFamily="34" charset="-122"/>
                <a:ea typeface="微软雅黑" panose="020B0503020204020204" pitchFamily="34" charset="-122"/>
              </a:rPr>
              <a:t>）等。</a:t>
            </a:r>
          </a:p>
        </p:txBody>
      </p:sp>
    </p:spTree>
    <p:custDataLst>
      <p:tags r:id="rId1"/>
    </p:custDataLst>
    <p:extLst>
      <p:ext uri="{BB962C8B-B14F-4D97-AF65-F5344CB8AC3E}">
        <p14:creationId xmlns:p14="http://schemas.microsoft.com/office/powerpoint/2010/main" val="1203732478"/>
      </p:ext>
    </p:extLst>
  </p:cSld>
  <p:clrMapOvr>
    <a:masterClrMapping/>
  </p:clrMapOvr>
  <mc:AlternateContent xmlns:mc="http://schemas.openxmlformats.org/markup-compatibility/2006" xmlns:p14="http://schemas.microsoft.com/office/powerpoint/2010/main">
    <mc:Choice Requires="p14">
      <p:transition spd="slow" p14:dur="2000" advTm="31951"/>
    </mc:Choice>
    <mc:Fallback xmlns="">
      <p:transition spd="slow" advTm="3195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ApiServer</a:t>
              </a:r>
              <a:r>
                <a:rPr lang="zh-CN" altLang="en-US" sz="2000" b="1" kern="0" dirty="0">
                  <a:solidFill>
                    <a:schemeClr val="bg1"/>
                  </a:solidFill>
                  <a:ea typeface="微软雅黑" panose="020B0503020204020204" charset="-122"/>
                </a:rPr>
                <a:t>访问控制</a:t>
              </a:r>
            </a:p>
          </p:txBody>
        </p:sp>
      </p:grpSp>
      <p:sp>
        <p:nvSpPr>
          <p:cNvPr id="13" name="文本框 11">
            <a:extLst>
              <a:ext uri="{FF2B5EF4-FFF2-40B4-BE49-F238E27FC236}">
                <a16:creationId xmlns:a16="http://schemas.microsoft.com/office/drawing/2014/main" id="{63FA9870-3D51-42DE-888F-F38CD5786AA5}"/>
              </a:ext>
            </a:extLst>
          </p:cNvPr>
          <p:cNvSpPr txBox="1"/>
          <p:nvPr/>
        </p:nvSpPr>
        <p:spPr>
          <a:xfrm>
            <a:off x="951164" y="1236637"/>
            <a:ext cx="9725468" cy="3937488"/>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认证</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US" b="1"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开启 </a:t>
            </a:r>
            <a:r>
              <a:rPr lang="en-US" altLang="zh-CN" dirty="0">
                <a:solidFill>
                  <a:schemeClr val="bg1"/>
                </a:solidFill>
                <a:latin typeface="微软雅黑" panose="020B0503020204020204" pitchFamily="34" charset="-122"/>
                <a:ea typeface="微软雅黑" panose="020B0503020204020204" pitchFamily="34" charset="-122"/>
              </a:rPr>
              <a:t>TLS </a:t>
            </a:r>
            <a:r>
              <a:rPr lang="zh-CN" altLang="en-US" dirty="0">
                <a:solidFill>
                  <a:schemeClr val="bg1"/>
                </a:solidFill>
                <a:latin typeface="微软雅黑" panose="020B0503020204020204" pitchFamily="34" charset="-122"/>
                <a:ea typeface="微软雅黑" panose="020B0503020204020204" pitchFamily="34" charset="-122"/>
              </a:rPr>
              <a:t>时，所有的请求都需要首先认证。</a:t>
            </a:r>
            <a:r>
              <a:rPr lang="en-US" altLang="zh-CN" dirty="0" err="1">
                <a:solidFill>
                  <a:schemeClr val="bg1"/>
                </a:solidFill>
                <a:latin typeface="微软雅黑" panose="020B0503020204020204" pitchFamily="34" charset="-122"/>
                <a:ea typeface="微软雅黑" panose="020B0503020204020204" pitchFamily="34" charset="-122"/>
              </a:rPr>
              <a:t>Kubernetes</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支持多种认证机制，并支持同时开启多个认证插件（只要有一个认证通过即可）。如果认证成功，则用户的 </a:t>
            </a:r>
            <a:r>
              <a:rPr lang="en-US" altLang="zh-CN" dirty="0">
                <a:solidFill>
                  <a:schemeClr val="bg1"/>
                </a:solidFill>
                <a:latin typeface="微软雅黑" panose="020B0503020204020204" pitchFamily="34" charset="-122"/>
                <a:ea typeface="微软雅黑" panose="020B0503020204020204" pitchFamily="34" charset="-122"/>
              </a:rPr>
              <a:t>username </a:t>
            </a:r>
            <a:r>
              <a:rPr lang="zh-CN" altLang="en-US" dirty="0">
                <a:solidFill>
                  <a:schemeClr val="bg1"/>
                </a:solidFill>
                <a:latin typeface="微软雅黑" panose="020B0503020204020204" pitchFamily="34" charset="-122"/>
                <a:ea typeface="微软雅黑" panose="020B0503020204020204" pitchFamily="34" charset="-122"/>
              </a:rPr>
              <a:t>会传入授权模块做进一步授权验证；而对于认证失败的请求则返回 </a:t>
            </a:r>
            <a:r>
              <a:rPr lang="en-US" altLang="zh-CN" dirty="0">
                <a:solidFill>
                  <a:schemeClr val="bg1"/>
                </a:solidFill>
                <a:latin typeface="微软雅黑" panose="020B0503020204020204" pitchFamily="34" charset="-122"/>
                <a:ea typeface="微软雅黑" panose="020B0503020204020204" pitchFamily="34" charset="-122"/>
              </a:rPr>
              <a:t>HTTP 401</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授权</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zh-CN" altLang="en-US" b="1"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认证之后的请求就到了授权模块。跟认证类似，</a:t>
            </a:r>
            <a:r>
              <a:rPr lang="en-US" altLang="zh-CN" dirty="0" err="1">
                <a:solidFill>
                  <a:schemeClr val="bg1"/>
                </a:solidFill>
                <a:latin typeface="微软雅黑" panose="020B0503020204020204" pitchFamily="34" charset="-122"/>
                <a:ea typeface="微软雅黑" panose="020B0503020204020204" pitchFamily="34" charset="-122"/>
              </a:rPr>
              <a:t>Kubernetes</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也支持多种授权机制，并支持同时开启多个授权插件（只要有一个验证通过即可）。如果授权成功，则用户的请求会发送到准入控制模块做进一步的请求验证；而对于授权失败的请求则返回 </a:t>
            </a:r>
            <a:r>
              <a:rPr lang="en-US" altLang="zh-CN" dirty="0">
                <a:solidFill>
                  <a:schemeClr val="bg1"/>
                </a:solidFill>
                <a:latin typeface="微软雅黑" panose="020B0503020204020204" pitchFamily="34" charset="-122"/>
                <a:ea typeface="微软雅黑" panose="020B0503020204020204" pitchFamily="34" charset="-122"/>
              </a:rPr>
              <a:t>HTTP 403.</a:t>
            </a:r>
            <a:endParaRPr lang="zh-CN" altLang="en-US" dirty="0">
              <a:solidFill>
                <a:schemeClr val="bg1"/>
              </a:solidFill>
              <a:latin typeface="微软雅黑" panose="020B0503020204020204" pitchFamily="34" charset="-122"/>
              <a:ea typeface="微软雅黑" panose="020B0503020204020204" pitchFamily="34" charset="-122"/>
            </a:endParaRPr>
          </a:p>
          <a:p>
            <a:pPr lvl="1">
              <a:lnSpc>
                <a:spcPct val="150000"/>
              </a:lnSpc>
            </a:pP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dirty="0"/>
              <a:t>         </a:t>
            </a:r>
            <a:endParaRPr lang="zh-CN" altLang="zh-CN" sz="1400" dirty="0">
              <a:latin typeface="+mn-ea"/>
            </a:endParaRPr>
          </a:p>
        </p:txBody>
      </p:sp>
    </p:spTree>
    <p:custDataLst>
      <p:tags r:id="rId1"/>
    </p:custDataLst>
    <p:extLst>
      <p:ext uri="{BB962C8B-B14F-4D97-AF65-F5344CB8AC3E}">
        <p14:creationId xmlns:p14="http://schemas.microsoft.com/office/powerpoint/2010/main" val="4227119564"/>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ApiServer</a:t>
              </a:r>
              <a:r>
                <a:rPr lang="zh-CN" altLang="en-US" sz="2000" b="1" kern="0" dirty="0">
                  <a:solidFill>
                    <a:schemeClr val="bg1"/>
                  </a:solidFill>
                  <a:ea typeface="微软雅黑" panose="020B0503020204020204" charset="-122"/>
                </a:rPr>
                <a:t>访问控制</a:t>
              </a:r>
            </a:p>
          </p:txBody>
        </p:sp>
      </p:grpSp>
      <p:sp>
        <p:nvSpPr>
          <p:cNvPr id="13" name="文本框 11">
            <a:extLst>
              <a:ext uri="{FF2B5EF4-FFF2-40B4-BE49-F238E27FC236}">
                <a16:creationId xmlns:a16="http://schemas.microsoft.com/office/drawing/2014/main" id="{63FA9870-3D51-42DE-888F-F38CD5786AA5}"/>
              </a:ext>
            </a:extLst>
          </p:cNvPr>
          <p:cNvSpPr txBox="1"/>
          <p:nvPr/>
        </p:nvSpPr>
        <p:spPr>
          <a:xfrm>
            <a:off x="951164" y="1236637"/>
            <a:ext cx="9725468" cy="3106491"/>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准入控制</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2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准入控制（</a:t>
            </a:r>
            <a:r>
              <a:rPr lang="en-US" altLang="zh-CN" dirty="0">
                <a:solidFill>
                  <a:schemeClr val="bg1"/>
                </a:solidFill>
                <a:latin typeface="微软雅黑" panose="020B0503020204020204" pitchFamily="34" charset="-122"/>
                <a:ea typeface="微软雅黑" panose="020B0503020204020204" pitchFamily="34" charset="-122"/>
              </a:rPr>
              <a:t>Admission Control</a:t>
            </a:r>
            <a:r>
              <a:rPr lang="zh-CN" altLang="en-US" dirty="0">
                <a:solidFill>
                  <a:schemeClr val="bg1"/>
                </a:solidFill>
                <a:latin typeface="微软雅黑" panose="020B0503020204020204" pitchFamily="34" charset="-122"/>
                <a:ea typeface="微软雅黑" panose="020B0503020204020204" pitchFamily="34" charset="-122"/>
              </a:rPr>
              <a:t>）用来对请求做进一步的验证或添加默认参数。不同于授权和认证只关心请求的用户和操作，准入控制还处理请求的内容，并且仅对创建、更新、删除或连接（如代理）等有效，而对读操作无效。准入控制也支持同时开启多个插件，它们依次调用，只有全部插件都通过的请求才可以放过进入系统。</a:t>
            </a:r>
          </a:p>
          <a:p>
            <a:pPr lvl="1">
              <a:lnSpc>
                <a:spcPct val="150000"/>
              </a:lnSpc>
            </a:pP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dirty="0"/>
              <a:t>         </a:t>
            </a:r>
            <a:endParaRPr lang="zh-CN" altLang="zh-CN" sz="1400" dirty="0">
              <a:latin typeface="+mn-ea"/>
            </a:endParaRPr>
          </a:p>
        </p:txBody>
      </p:sp>
    </p:spTree>
    <p:custDataLst>
      <p:tags r:id="rId1"/>
    </p:custDataLst>
    <p:extLst>
      <p:ext uri="{BB962C8B-B14F-4D97-AF65-F5344CB8AC3E}">
        <p14:creationId xmlns:p14="http://schemas.microsoft.com/office/powerpoint/2010/main" val="1647684294"/>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3047999" y="3001779"/>
            <a:ext cx="6096000" cy="830997"/>
          </a:xfrm>
          <a:prstGeom prst="rect">
            <a:avLst/>
          </a:prstGeom>
        </p:spPr>
        <p:txBody>
          <a:bodyPr wrap="square">
            <a:spAutoFit/>
          </a:bodyPr>
          <a:lstStyle/>
          <a:p>
            <a:pPr algn="ctr" defTabSz="685698"/>
            <a:r>
              <a:rPr lang="en-US" altLang="zh-CN" sz="4800" b="1" cap="small" dirty="0" err="1">
                <a:solidFill>
                  <a:prstClr val="white"/>
                </a:solidFill>
                <a:latin typeface="微软雅黑"/>
                <a:ea typeface="微软雅黑"/>
              </a:rPr>
              <a:t>kube</a:t>
            </a:r>
            <a:r>
              <a:rPr lang="en-US" altLang="zh-CN" sz="4800" b="1" cap="small" dirty="0">
                <a:solidFill>
                  <a:prstClr val="white"/>
                </a:solidFill>
                <a:latin typeface="微软雅黑"/>
                <a:ea typeface="微软雅黑"/>
              </a:rPr>
              <a:t>-scheduler</a:t>
            </a:r>
            <a:endParaRPr lang="zh-CN" altLang="en-US" sz="4800" b="1" cap="small" dirty="0">
              <a:solidFill>
                <a:prstClr val="white"/>
              </a:solidFill>
              <a:latin typeface="微软雅黑"/>
              <a:ea typeface="微软雅黑"/>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3712457553"/>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a:t>
              </a:r>
              <a:r>
                <a:rPr lang="en-US" altLang="zh-CN" sz="2000" b="1" kern="0" dirty="0">
                  <a:solidFill>
                    <a:schemeClr val="bg1"/>
                  </a:solidFill>
                  <a:ea typeface="微软雅黑" panose="020B0503020204020204" charset="-122"/>
                </a:rPr>
                <a:t>-scheduler</a:t>
              </a:r>
              <a:r>
                <a:rPr lang="zh-CN" altLang="en-US" sz="2000" b="1" kern="0" dirty="0">
                  <a:solidFill>
                    <a:schemeClr val="bg1"/>
                  </a:solidFill>
                  <a:ea typeface="微软雅黑" panose="020B0503020204020204" charset="-122"/>
                </a:rPr>
                <a:t>主要功能 </a:t>
              </a:r>
            </a:p>
          </p:txBody>
        </p:sp>
      </p:grpSp>
      <p:sp>
        <p:nvSpPr>
          <p:cNvPr id="12" name="TextBox 3">
            <a:extLst>
              <a:ext uri="{FF2B5EF4-FFF2-40B4-BE49-F238E27FC236}">
                <a16:creationId xmlns:a16="http://schemas.microsoft.com/office/drawing/2014/main" id="{DA34D579-8628-4A1C-88D3-D791C74754AF}"/>
              </a:ext>
            </a:extLst>
          </p:cNvPr>
          <p:cNvSpPr txBox="1"/>
          <p:nvPr/>
        </p:nvSpPr>
        <p:spPr>
          <a:xfrm>
            <a:off x="406917" y="1197620"/>
            <a:ext cx="11166518" cy="4462760"/>
          </a:xfrm>
          <a:prstGeom prst="rect">
            <a:avLst/>
          </a:prstGeom>
          <a:noFill/>
        </p:spPr>
        <p:txBody>
          <a:bodyPr wrap="square" rtlCol="0">
            <a:spAutoFit/>
          </a:bodyPr>
          <a:lstStyle/>
          <a:p>
            <a:r>
              <a:rPr lang="en-US" altLang="zh-CN" sz="2400" dirty="0" err="1">
                <a:solidFill>
                  <a:schemeClr val="bg1"/>
                </a:solidFill>
                <a:latin typeface="微软雅黑" panose="020B0503020204020204" pitchFamily="34" charset="-122"/>
                <a:ea typeface="微软雅黑" panose="020B0503020204020204" pitchFamily="34" charset="-122"/>
              </a:rPr>
              <a:t>kube</a:t>
            </a:r>
            <a:r>
              <a:rPr lang="en-US" altLang="zh-CN" sz="2400" dirty="0">
                <a:solidFill>
                  <a:schemeClr val="bg1"/>
                </a:solidFill>
                <a:latin typeface="微软雅黑" panose="020B0503020204020204" pitchFamily="34" charset="-122"/>
                <a:ea typeface="微软雅黑" panose="020B0503020204020204" pitchFamily="34" charset="-122"/>
              </a:rPr>
              <a:t>-scheduler </a:t>
            </a:r>
            <a:r>
              <a:rPr lang="zh-CN" altLang="en-US" sz="2400" dirty="0">
                <a:solidFill>
                  <a:schemeClr val="bg1"/>
                </a:solidFill>
                <a:latin typeface="微软雅黑" panose="020B0503020204020204" pitchFamily="34" charset="-122"/>
                <a:ea typeface="微软雅黑" panose="020B0503020204020204" pitchFamily="34" charset="-122"/>
              </a:rPr>
              <a:t>负责分配调度 </a:t>
            </a:r>
            <a:r>
              <a:rPr lang="en-US" altLang="zh-CN" sz="2400" dirty="0">
                <a:solidFill>
                  <a:schemeClr val="bg1"/>
                </a:solidFill>
                <a:latin typeface="微软雅黑" panose="020B0503020204020204" pitchFamily="34" charset="-122"/>
                <a:ea typeface="微软雅黑" panose="020B0503020204020204" pitchFamily="34" charset="-122"/>
              </a:rPr>
              <a:t>Pod </a:t>
            </a:r>
            <a:r>
              <a:rPr lang="zh-CN" altLang="en-US" sz="2400" dirty="0">
                <a:solidFill>
                  <a:schemeClr val="bg1"/>
                </a:solidFill>
                <a:latin typeface="微软雅黑" panose="020B0503020204020204" pitchFamily="34" charset="-122"/>
                <a:ea typeface="微软雅黑" panose="020B0503020204020204" pitchFamily="34" charset="-122"/>
              </a:rPr>
              <a:t>到集群内的节点上，它监听 </a:t>
            </a:r>
            <a:r>
              <a:rPr lang="en-US" altLang="zh-CN" sz="2400" dirty="0" err="1">
                <a:solidFill>
                  <a:schemeClr val="bg1"/>
                </a:solidFill>
                <a:latin typeface="微软雅黑" panose="020B0503020204020204" pitchFamily="34" charset="-122"/>
                <a:ea typeface="微软雅黑" panose="020B0503020204020204" pitchFamily="34" charset="-122"/>
              </a:rPr>
              <a:t>kube-apiserver</a:t>
            </a:r>
            <a:r>
              <a:rPr lang="zh-CN" altLang="en-US" sz="2400" dirty="0">
                <a:solidFill>
                  <a:schemeClr val="bg1"/>
                </a:solidFill>
                <a:latin typeface="微软雅黑" panose="020B0503020204020204" pitchFamily="34" charset="-122"/>
                <a:ea typeface="微软雅黑" panose="020B0503020204020204" pitchFamily="34" charset="-122"/>
              </a:rPr>
              <a:t>，查询还未分配 </a:t>
            </a:r>
            <a:r>
              <a:rPr lang="en-US" altLang="zh-CN" sz="2400" dirty="0">
                <a:solidFill>
                  <a:schemeClr val="bg1"/>
                </a:solidFill>
                <a:latin typeface="微软雅黑" panose="020B0503020204020204" pitchFamily="34" charset="-122"/>
                <a:ea typeface="微软雅黑" panose="020B0503020204020204" pitchFamily="34" charset="-122"/>
              </a:rPr>
              <a:t>Node </a:t>
            </a:r>
            <a:r>
              <a:rPr lang="zh-CN" altLang="en-US" sz="2400" dirty="0">
                <a:solidFill>
                  <a:schemeClr val="bg1"/>
                </a:solidFill>
                <a:latin typeface="微软雅黑" panose="020B0503020204020204" pitchFamily="34" charset="-122"/>
                <a:ea typeface="微软雅黑" panose="020B0503020204020204" pitchFamily="34" charset="-122"/>
              </a:rPr>
              <a:t>的 </a:t>
            </a:r>
            <a:r>
              <a:rPr lang="en-US" altLang="zh-CN" sz="2400" dirty="0">
                <a:solidFill>
                  <a:schemeClr val="bg1"/>
                </a:solidFill>
                <a:latin typeface="微软雅黑" panose="020B0503020204020204" pitchFamily="34" charset="-122"/>
                <a:ea typeface="微软雅黑" panose="020B0503020204020204" pitchFamily="34" charset="-122"/>
              </a:rPr>
              <a:t>Pod</a:t>
            </a:r>
            <a:r>
              <a:rPr lang="zh-CN" altLang="en-US" sz="2400" dirty="0">
                <a:solidFill>
                  <a:schemeClr val="bg1"/>
                </a:solidFill>
                <a:latin typeface="微软雅黑" panose="020B0503020204020204" pitchFamily="34" charset="-122"/>
                <a:ea typeface="微软雅黑" panose="020B0503020204020204" pitchFamily="34" charset="-122"/>
              </a:rPr>
              <a:t>，然后根据调度策略为这些 </a:t>
            </a:r>
            <a:r>
              <a:rPr lang="en-US" altLang="zh-CN" sz="2400" dirty="0">
                <a:solidFill>
                  <a:schemeClr val="bg1"/>
                </a:solidFill>
                <a:latin typeface="微软雅黑" panose="020B0503020204020204" pitchFamily="34" charset="-122"/>
                <a:ea typeface="微软雅黑" panose="020B0503020204020204" pitchFamily="34" charset="-122"/>
              </a:rPr>
              <a:t>Pod </a:t>
            </a:r>
            <a:r>
              <a:rPr lang="zh-CN" altLang="en-US" sz="2400" dirty="0">
                <a:solidFill>
                  <a:schemeClr val="bg1"/>
                </a:solidFill>
                <a:latin typeface="微软雅黑" panose="020B0503020204020204" pitchFamily="34" charset="-122"/>
                <a:ea typeface="微软雅黑" panose="020B0503020204020204" pitchFamily="34" charset="-122"/>
              </a:rPr>
              <a:t>分配节点（更新 </a:t>
            </a:r>
            <a:r>
              <a:rPr lang="en-US" altLang="zh-CN" sz="2400" dirty="0">
                <a:solidFill>
                  <a:schemeClr val="bg1"/>
                </a:solidFill>
                <a:latin typeface="微软雅黑" panose="020B0503020204020204" pitchFamily="34" charset="-122"/>
                <a:ea typeface="微软雅黑" panose="020B0503020204020204" pitchFamily="34" charset="-122"/>
              </a:rPr>
              <a:t>Pod </a:t>
            </a:r>
            <a:r>
              <a:rPr lang="zh-CN" altLang="en-US" sz="2400" dirty="0">
                <a:solidFill>
                  <a:schemeClr val="bg1"/>
                </a:solidFill>
                <a:latin typeface="微软雅黑" panose="020B0503020204020204" pitchFamily="34" charset="-122"/>
                <a:ea typeface="微软雅黑" panose="020B0503020204020204" pitchFamily="34" charset="-122"/>
              </a:rPr>
              <a:t>的 </a:t>
            </a:r>
            <a:r>
              <a:rPr lang="en-US" altLang="zh-CN" sz="2400" dirty="0" err="1">
                <a:solidFill>
                  <a:schemeClr val="bg1"/>
                </a:solidFill>
                <a:latin typeface="微软雅黑" panose="020B0503020204020204" pitchFamily="34" charset="-122"/>
                <a:ea typeface="微软雅黑" panose="020B0503020204020204" pitchFamily="34" charset="-122"/>
              </a:rPr>
              <a:t>NodeName</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字段）</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调度器需要充分考虑诸多的因素：</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公平调度</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资源高效利用</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QoS</a:t>
            </a:r>
          </a:p>
          <a:p>
            <a:pPr marL="342900" indent="-342900">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affinity </a:t>
            </a:r>
            <a:r>
              <a:rPr lang="zh-CN" altLang="en-US" sz="2000" dirty="0">
                <a:solidFill>
                  <a:schemeClr val="bg1"/>
                </a:solidFill>
                <a:latin typeface="微软雅黑" panose="020B0503020204020204" pitchFamily="34" charset="-122"/>
                <a:ea typeface="微软雅黑" panose="020B0503020204020204" pitchFamily="34" charset="-122"/>
              </a:rPr>
              <a:t>和 </a:t>
            </a:r>
            <a:r>
              <a:rPr lang="en-US" altLang="zh-CN" sz="2000" dirty="0">
                <a:solidFill>
                  <a:schemeClr val="bg1"/>
                </a:solidFill>
                <a:latin typeface="微软雅黑" panose="020B0503020204020204" pitchFamily="34" charset="-122"/>
                <a:ea typeface="微软雅黑" panose="020B0503020204020204" pitchFamily="34" charset="-122"/>
              </a:rPr>
              <a:t>anti-affinity</a:t>
            </a:r>
          </a:p>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数据本地化（</a:t>
            </a:r>
            <a:r>
              <a:rPr lang="en-US" altLang="zh-CN" sz="2000" dirty="0">
                <a:solidFill>
                  <a:schemeClr val="bg1"/>
                </a:solidFill>
                <a:latin typeface="微软雅黑" panose="020B0503020204020204" pitchFamily="34" charset="-122"/>
                <a:ea typeface="微软雅黑" panose="020B0503020204020204" pitchFamily="34" charset="-122"/>
              </a:rPr>
              <a:t>data locality</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内部负载干扰（</a:t>
            </a:r>
            <a:r>
              <a:rPr lang="en-US" altLang="zh-CN" sz="2000" dirty="0">
                <a:solidFill>
                  <a:schemeClr val="bg1"/>
                </a:solidFill>
                <a:latin typeface="微软雅黑" panose="020B0503020204020204" pitchFamily="34" charset="-122"/>
                <a:ea typeface="微软雅黑" panose="020B0503020204020204" pitchFamily="34" charset="-122"/>
              </a:rPr>
              <a:t>inter-workload interference</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deadlines</a:t>
            </a:r>
            <a:endParaRPr lang="zh-CN" altLang="en-US" sz="1600" dirty="0"/>
          </a:p>
        </p:txBody>
      </p:sp>
    </p:spTree>
    <p:custDataLst>
      <p:tags r:id="rId1"/>
    </p:custDataLst>
    <p:extLst>
      <p:ext uri="{BB962C8B-B14F-4D97-AF65-F5344CB8AC3E}">
        <p14:creationId xmlns:p14="http://schemas.microsoft.com/office/powerpoint/2010/main" val="3191515361"/>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a:t>
              </a:r>
              <a:r>
                <a:rPr lang="en-US" altLang="zh-CN" sz="2000" b="1" kern="0" dirty="0">
                  <a:solidFill>
                    <a:schemeClr val="bg1"/>
                  </a:solidFill>
                  <a:ea typeface="微软雅黑" panose="020B0503020204020204" charset="-122"/>
                </a:rPr>
                <a:t>-scheduler</a:t>
              </a:r>
              <a:r>
                <a:rPr lang="zh-CN" altLang="en-US" sz="2000" b="1" kern="0" dirty="0">
                  <a:solidFill>
                    <a:schemeClr val="bg1"/>
                  </a:solidFill>
                  <a:ea typeface="微软雅黑" panose="020B0503020204020204" charset="-122"/>
                </a:rPr>
                <a:t>工作原理</a:t>
              </a:r>
            </a:p>
          </p:txBody>
        </p:sp>
      </p:gr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344" y="1207897"/>
            <a:ext cx="3496698" cy="4442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33811" y="1328757"/>
            <a:ext cx="5736080" cy="2954655"/>
          </a:xfrm>
          <a:prstGeom prst="rect">
            <a:avLst/>
          </a:prstGeom>
          <a:noFill/>
        </p:spPr>
        <p:txBody>
          <a:bodyPr wrap="square" rtlCol="0">
            <a:spAutoFit/>
          </a:bodyPr>
          <a:lstStyle/>
          <a:p>
            <a:r>
              <a:rPr lang="en-US" altLang="zh-CN" sz="2400" dirty="0" err="1">
                <a:solidFill>
                  <a:schemeClr val="bg1"/>
                </a:solidFill>
                <a:latin typeface="微软雅黑" panose="020B0503020204020204" pitchFamily="34" charset="-122"/>
                <a:ea typeface="微软雅黑" panose="020B0503020204020204" pitchFamily="34" charset="-122"/>
              </a:rPr>
              <a:t>kube</a:t>
            </a:r>
            <a:r>
              <a:rPr lang="en-US" altLang="zh-CN" sz="2400" dirty="0">
                <a:solidFill>
                  <a:schemeClr val="bg1"/>
                </a:solidFill>
                <a:latin typeface="微软雅黑" panose="020B0503020204020204" pitchFamily="34" charset="-122"/>
                <a:ea typeface="微软雅黑" panose="020B0503020204020204" pitchFamily="34" charset="-122"/>
              </a:rPr>
              <a:t>-scheduler </a:t>
            </a:r>
            <a:r>
              <a:rPr lang="zh-CN" altLang="en-US" sz="2400" dirty="0">
                <a:solidFill>
                  <a:schemeClr val="bg1"/>
                </a:solidFill>
                <a:latin typeface="微软雅黑" panose="020B0503020204020204" pitchFamily="34" charset="-122"/>
                <a:ea typeface="微软雅黑" panose="020B0503020204020204" pitchFamily="34" charset="-122"/>
              </a:rPr>
              <a:t>调度分为两个阶段，</a:t>
            </a:r>
            <a:r>
              <a:rPr lang="en-US" altLang="zh-CN" sz="2400" dirty="0">
                <a:solidFill>
                  <a:schemeClr val="bg1"/>
                </a:solidFill>
                <a:latin typeface="微软雅黑" panose="020B0503020204020204" pitchFamily="34" charset="-122"/>
                <a:ea typeface="微软雅黑" panose="020B0503020204020204" pitchFamily="34" charset="-122"/>
              </a:rPr>
              <a:t>predicate </a:t>
            </a:r>
            <a:r>
              <a:rPr lang="zh-CN" altLang="en-US" sz="2400" dirty="0">
                <a:solidFill>
                  <a:schemeClr val="bg1"/>
                </a:solidFill>
                <a:latin typeface="微软雅黑" panose="020B0503020204020204" pitchFamily="34" charset="-122"/>
                <a:ea typeface="微软雅黑" panose="020B0503020204020204" pitchFamily="34" charset="-122"/>
              </a:rPr>
              <a:t>和 </a:t>
            </a:r>
            <a:r>
              <a:rPr lang="en-US" altLang="zh-CN" sz="2400" dirty="0">
                <a:solidFill>
                  <a:schemeClr val="bg1"/>
                </a:solidFill>
                <a:latin typeface="微软雅黑" panose="020B0503020204020204" pitchFamily="34" charset="-122"/>
                <a:ea typeface="微软雅黑" panose="020B0503020204020204" pitchFamily="34" charset="-122"/>
              </a:rPr>
              <a:t>priority</a:t>
            </a: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predicate</a:t>
            </a:r>
            <a:r>
              <a:rPr lang="zh-CN" altLang="en-US" sz="2400" dirty="0">
                <a:solidFill>
                  <a:schemeClr val="bg1"/>
                </a:solidFill>
                <a:latin typeface="微软雅黑" panose="020B0503020204020204" pitchFamily="34" charset="-122"/>
                <a:ea typeface="微软雅黑" panose="020B0503020204020204" pitchFamily="34" charset="-122"/>
              </a:rPr>
              <a:t>：过滤不符合条件的节点</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zh-CN" altLang="en-US" sz="2400"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priority</a:t>
            </a:r>
            <a:r>
              <a:rPr lang="zh-CN" altLang="en-US" sz="2400" dirty="0">
                <a:solidFill>
                  <a:schemeClr val="bg1"/>
                </a:solidFill>
                <a:latin typeface="微软雅黑" panose="020B0503020204020204" pitchFamily="34" charset="-122"/>
                <a:ea typeface="微软雅黑" panose="020B0503020204020204" pitchFamily="34" charset="-122"/>
              </a:rPr>
              <a:t>：优先级排序，选择优先级最高的节点</a:t>
            </a:r>
          </a:p>
          <a:p>
            <a:endParaRPr lang="zh-CN" altLang="en-US" dirty="0"/>
          </a:p>
        </p:txBody>
      </p:sp>
    </p:spTree>
    <p:custDataLst>
      <p:tags r:id="rId1"/>
    </p:custDataLst>
    <p:extLst>
      <p:ext uri="{BB962C8B-B14F-4D97-AF65-F5344CB8AC3E}">
        <p14:creationId xmlns:p14="http://schemas.microsoft.com/office/powerpoint/2010/main" val="1727493872"/>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2000" b="1" kern="0" dirty="0">
                  <a:solidFill>
                    <a:schemeClr val="bg1"/>
                  </a:solidFill>
                  <a:ea typeface="微软雅黑" panose="020B0503020204020204" charset="-122"/>
                </a:rPr>
                <a:t>指定</a:t>
              </a:r>
              <a:r>
                <a:rPr lang="en-US" altLang="zh-CN" sz="2000" b="1" kern="0" dirty="0">
                  <a:solidFill>
                    <a:schemeClr val="bg1"/>
                  </a:solidFill>
                  <a:ea typeface="微软雅黑" panose="020B0503020204020204" charset="-122"/>
                </a:rPr>
                <a:t>Node</a:t>
              </a:r>
              <a:r>
                <a:rPr lang="zh-CN" altLang="en-US" sz="2000" b="1" kern="0" dirty="0">
                  <a:solidFill>
                    <a:schemeClr val="bg1"/>
                  </a:solidFill>
                  <a:ea typeface="微软雅黑" panose="020B0503020204020204" charset="-122"/>
                </a:rPr>
                <a:t>节点调度</a:t>
              </a:r>
            </a:p>
          </p:txBody>
        </p:sp>
      </p:grpSp>
      <p:sp>
        <p:nvSpPr>
          <p:cNvPr id="8" name="TextBox 3">
            <a:extLst>
              <a:ext uri="{FF2B5EF4-FFF2-40B4-BE49-F238E27FC236}">
                <a16:creationId xmlns:a16="http://schemas.microsoft.com/office/drawing/2014/main" id="{01B07B1B-CF0B-4158-8F67-41509A0478CB}"/>
              </a:ext>
            </a:extLst>
          </p:cNvPr>
          <p:cNvSpPr txBox="1"/>
          <p:nvPr/>
        </p:nvSpPr>
        <p:spPr>
          <a:xfrm>
            <a:off x="406917" y="1197620"/>
            <a:ext cx="11166518" cy="2434769"/>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有三种方式指定 </a:t>
            </a:r>
            <a:r>
              <a:rPr lang="en-US" altLang="zh-CN" sz="2400" dirty="0">
                <a:solidFill>
                  <a:schemeClr val="bg1"/>
                </a:solidFill>
                <a:latin typeface="微软雅黑" panose="020B0503020204020204" pitchFamily="34" charset="-122"/>
                <a:ea typeface="微软雅黑" panose="020B0503020204020204" pitchFamily="34" charset="-122"/>
              </a:rPr>
              <a:t>Pod </a:t>
            </a:r>
            <a:r>
              <a:rPr lang="zh-CN" altLang="en-US" sz="2400" dirty="0">
                <a:solidFill>
                  <a:schemeClr val="bg1"/>
                </a:solidFill>
                <a:latin typeface="微软雅黑" panose="020B0503020204020204" pitchFamily="34" charset="-122"/>
                <a:ea typeface="微软雅黑" panose="020B0503020204020204" pitchFamily="34" charset="-122"/>
              </a:rPr>
              <a:t>只运行在指定的 </a:t>
            </a:r>
            <a:r>
              <a:rPr lang="en-US" altLang="zh-CN" sz="2400" dirty="0">
                <a:solidFill>
                  <a:schemeClr val="bg1"/>
                </a:solidFill>
                <a:latin typeface="微软雅黑" panose="020B0503020204020204" pitchFamily="34" charset="-122"/>
                <a:ea typeface="微软雅黑" panose="020B0503020204020204" pitchFamily="34" charset="-122"/>
              </a:rPr>
              <a:t>Node </a:t>
            </a:r>
            <a:r>
              <a:rPr lang="zh-CN" altLang="en-US" sz="2400" dirty="0">
                <a:solidFill>
                  <a:schemeClr val="bg1"/>
                </a:solidFill>
                <a:latin typeface="微软雅黑" panose="020B0503020204020204" pitchFamily="34" charset="-122"/>
                <a:ea typeface="微软雅黑" panose="020B0503020204020204" pitchFamily="34" charset="-122"/>
              </a:rPr>
              <a:t>节点上</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400" dirty="0" err="1">
                <a:solidFill>
                  <a:schemeClr val="bg1"/>
                </a:solidFill>
                <a:latin typeface="微软雅黑" panose="020B0503020204020204" pitchFamily="34" charset="-122"/>
                <a:ea typeface="微软雅黑" panose="020B0503020204020204" pitchFamily="34" charset="-122"/>
              </a:rPr>
              <a:t>nodeSelector</a:t>
            </a:r>
            <a:r>
              <a:rPr lang="zh-CN" altLang="en-US" sz="2400" dirty="0">
                <a:solidFill>
                  <a:schemeClr val="bg1"/>
                </a:solidFill>
                <a:latin typeface="微软雅黑" panose="020B0503020204020204" pitchFamily="34" charset="-122"/>
                <a:ea typeface="微软雅黑" panose="020B0503020204020204" pitchFamily="34" charset="-122"/>
              </a:rPr>
              <a:t>：只调度到匹配指定 </a:t>
            </a:r>
            <a:r>
              <a:rPr lang="en-US" altLang="zh-CN" sz="2400" dirty="0">
                <a:solidFill>
                  <a:schemeClr val="bg1"/>
                </a:solidFill>
                <a:latin typeface="微软雅黑" panose="020B0503020204020204" pitchFamily="34" charset="-122"/>
                <a:ea typeface="微软雅黑" panose="020B0503020204020204" pitchFamily="34" charset="-122"/>
              </a:rPr>
              <a:t>label </a:t>
            </a:r>
            <a:r>
              <a:rPr lang="zh-CN" altLang="en-US" sz="2400" dirty="0">
                <a:solidFill>
                  <a:schemeClr val="bg1"/>
                </a:solidFill>
                <a:latin typeface="微软雅黑" panose="020B0503020204020204" pitchFamily="34" charset="-122"/>
                <a:ea typeface="微软雅黑" panose="020B0503020204020204" pitchFamily="34" charset="-122"/>
              </a:rPr>
              <a:t>的 </a:t>
            </a:r>
            <a:r>
              <a:rPr lang="en-US" altLang="zh-CN" sz="2400" dirty="0">
                <a:solidFill>
                  <a:schemeClr val="bg1"/>
                </a:solidFill>
                <a:latin typeface="微软雅黑" panose="020B0503020204020204" pitchFamily="34" charset="-122"/>
                <a:ea typeface="微软雅黑" panose="020B0503020204020204" pitchFamily="34" charset="-122"/>
              </a:rPr>
              <a:t>Node </a:t>
            </a:r>
            <a:r>
              <a:rPr lang="zh-CN" altLang="en-US" sz="2400" dirty="0">
                <a:solidFill>
                  <a:schemeClr val="bg1"/>
                </a:solidFill>
                <a:latin typeface="微软雅黑" panose="020B0503020204020204" pitchFamily="34" charset="-122"/>
                <a:ea typeface="微软雅黑" panose="020B0503020204020204" pitchFamily="34" charset="-122"/>
              </a:rPr>
              <a:t>上</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400" dirty="0" err="1">
                <a:solidFill>
                  <a:schemeClr val="bg1"/>
                </a:solidFill>
                <a:latin typeface="微软雅黑" panose="020B0503020204020204" pitchFamily="34" charset="-122"/>
                <a:ea typeface="微软雅黑" panose="020B0503020204020204" pitchFamily="34" charset="-122"/>
              </a:rPr>
              <a:t>nodeAffinity</a:t>
            </a:r>
            <a:r>
              <a:rPr lang="zh-CN" altLang="en-US" sz="2400" dirty="0">
                <a:solidFill>
                  <a:schemeClr val="bg1"/>
                </a:solidFill>
                <a:latin typeface="微软雅黑" panose="020B0503020204020204" pitchFamily="34" charset="-122"/>
                <a:ea typeface="微软雅黑" panose="020B0503020204020204" pitchFamily="34" charset="-122"/>
              </a:rPr>
              <a:t>：功能更丰富的 </a:t>
            </a:r>
            <a:r>
              <a:rPr lang="en-US" altLang="zh-CN" sz="2400" dirty="0">
                <a:solidFill>
                  <a:schemeClr val="bg1"/>
                </a:solidFill>
                <a:latin typeface="微软雅黑" panose="020B0503020204020204" pitchFamily="34" charset="-122"/>
                <a:ea typeface="微软雅黑" panose="020B0503020204020204" pitchFamily="34" charset="-122"/>
              </a:rPr>
              <a:t>Node </a:t>
            </a:r>
            <a:r>
              <a:rPr lang="zh-CN" altLang="en-US" sz="2400" dirty="0">
                <a:solidFill>
                  <a:schemeClr val="bg1"/>
                </a:solidFill>
                <a:latin typeface="微软雅黑" panose="020B0503020204020204" pitchFamily="34" charset="-122"/>
                <a:ea typeface="微软雅黑" panose="020B0503020204020204" pitchFamily="34" charset="-122"/>
              </a:rPr>
              <a:t>选择器，比如支持集合操作</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400" dirty="0" err="1">
                <a:solidFill>
                  <a:schemeClr val="bg1"/>
                </a:solidFill>
                <a:latin typeface="微软雅黑" panose="020B0503020204020204" pitchFamily="34" charset="-122"/>
                <a:ea typeface="微软雅黑" panose="020B0503020204020204" pitchFamily="34" charset="-122"/>
              </a:rPr>
              <a:t>podAffinity</a:t>
            </a:r>
            <a:r>
              <a:rPr lang="zh-CN" altLang="en-US" sz="2400" dirty="0">
                <a:solidFill>
                  <a:schemeClr val="bg1"/>
                </a:solidFill>
                <a:latin typeface="微软雅黑" panose="020B0503020204020204" pitchFamily="34" charset="-122"/>
                <a:ea typeface="微软雅黑" panose="020B0503020204020204" pitchFamily="34" charset="-122"/>
              </a:rPr>
              <a:t>：调度到满足条件的 </a:t>
            </a:r>
            <a:r>
              <a:rPr lang="en-US" altLang="zh-CN" sz="2400" dirty="0">
                <a:solidFill>
                  <a:schemeClr val="bg1"/>
                </a:solidFill>
                <a:latin typeface="微软雅黑" panose="020B0503020204020204" pitchFamily="34" charset="-122"/>
                <a:ea typeface="微软雅黑" panose="020B0503020204020204" pitchFamily="34" charset="-122"/>
              </a:rPr>
              <a:t>Pod </a:t>
            </a:r>
            <a:r>
              <a:rPr lang="zh-CN" altLang="en-US" sz="2400" dirty="0">
                <a:solidFill>
                  <a:schemeClr val="bg1"/>
                </a:solidFill>
                <a:latin typeface="微软雅黑" panose="020B0503020204020204" pitchFamily="34" charset="-122"/>
                <a:ea typeface="微软雅黑" panose="020B0503020204020204" pitchFamily="34" charset="-122"/>
              </a:rPr>
              <a:t>所在的 </a:t>
            </a:r>
            <a:r>
              <a:rPr lang="en-US" altLang="zh-CN" sz="2400" dirty="0">
                <a:solidFill>
                  <a:schemeClr val="bg1"/>
                </a:solidFill>
                <a:latin typeface="微软雅黑" panose="020B0503020204020204" pitchFamily="34" charset="-122"/>
                <a:ea typeface="微软雅黑" panose="020B0503020204020204" pitchFamily="34" charset="-122"/>
              </a:rPr>
              <a:t>Node </a:t>
            </a:r>
            <a:r>
              <a:rPr lang="zh-CN" altLang="en-US" sz="2400" dirty="0">
                <a:solidFill>
                  <a:schemeClr val="bg1"/>
                </a:solidFill>
                <a:latin typeface="微软雅黑" panose="020B0503020204020204" pitchFamily="34" charset="-122"/>
                <a:ea typeface="微软雅黑" panose="020B0503020204020204" pitchFamily="34" charset="-122"/>
              </a:rPr>
              <a:t>上</a:t>
            </a:r>
            <a:endParaRPr lang="zh-CN" altLang="en-US" sz="1600" dirty="0"/>
          </a:p>
        </p:txBody>
      </p:sp>
    </p:spTree>
    <p:custDataLst>
      <p:tags r:id="rId1"/>
    </p:custDataLst>
    <p:extLst>
      <p:ext uri="{BB962C8B-B14F-4D97-AF65-F5344CB8AC3E}">
        <p14:creationId xmlns:p14="http://schemas.microsoft.com/office/powerpoint/2010/main" val="2064556526"/>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nodeSelector</a:t>
              </a:r>
              <a:r>
                <a:rPr lang="en-US" altLang="zh-CN" sz="2000" b="1" kern="0" dirty="0">
                  <a:solidFill>
                    <a:schemeClr val="bg1"/>
                  </a:solidFill>
                  <a:ea typeface="微软雅黑" panose="020B0503020204020204" charset="-122"/>
                </a:rPr>
                <a:t> </a:t>
              </a:r>
              <a:r>
                <a:rPr lang="zh-CN" altLang="en-US" sz="2000" b="1" kern="0" dirty="0">
                  <a:solidFill>
                    <a:schemeClr val="bg1"/>
                  </a:solidFill>
                  <a:ea typeface="微软雅黑" panose="020B0503020204020204" charset="-122"/>
                </a:rPr>
                <a:t>示例</a:t>
              </a:r>
            </a:p>
          </p:txBody>
        </p:sp>
      </p:grpSp>
      <p:sp>
        <p:nvSpPr>
          <p:cNvPr id="7" name="TextBox 3">
            <a:extLst>
              <a:ext uri="{FF2B5EF4-FFF2-40B4-BE49-F238E27FC236}">
                <a16:creationId xmlns:a16="http://schemas.microsoft.com/office/drawing/2014/main" id="{83B0928F-AB55-489D-AEAE-F8EB674D2DD2}"/>
              </a:ext>
            </a:extLst>
          </p:cNvPr>
          <p:cNvSpPr txBox="1"/>
          <p:nvPr/>
        </p:nvSpPr>
        <p:spPr>
          <a:xfrm>
            <a:off x="406917" y="1197620"/>
            <a:ext cx="11166518" cy="3416320"/>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首先给 </a:t>
            </a:r>
            <a:r>
              <a:rPr lang="en-US" altLang="zh-CN" sz="2400" dirty="0">
                <a:solidFill>
                  <a:schemeClr val="bg1"/>
                </a:solidFill>
                <a:latin typeface="微软雅黑" panose="020B0503020204020204" pitchFamily="34" charset="-122"/>
                <a:ea typeface="微软雅黑" panose="020B0503020204020204" pitchFamily="34" charset="-122"/>
              </a:rPr>
              <a:t>Node </a:t>
            </a:r>
            <a:r>
              <a:rPr lang="zh-CN" altLang="en-US" sz="2400" dirty="0">
                <a:solidFill>
                  <a:schemeClr val="bg1"/>
                </a:solidFill>
                <a:latin typeface="微软雅黑" panose="020B0503020204020204" pitchFamily="34" charset="-122"/>
                <a:ea typeface="微软雅黑" panose="020B0503020204020204" pitchFamily="34" charset="-122"/>
              </a:rPr>
              <a:t>打上标签</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err="1">
                <a:solidFill>
                  <a:schemeClr val="bg1"/>
                </a:solidFill>
                <a:latin typeface="微软雅黑" panose="020B0503020204020204" pitchFamily="34" charset="-122"/>
                <a:ea typeface="微软雅黑" panose="020B0503020204020204" pitchFamily="34" charset="-122"/>
              </a:rPr>
              <a:t>kubectl</a:t>
            </a:r>
            <a:r>
              <a:rPr lang="en-US" altLang="zh-CN" sz="2400" dirty="0">
                <a:solidFill>
                  <a:schemeClr val="bg1"/>
                </a:solidFill>
                <a:latin typeface="微软雅黑" panose="020B0503020204020204" pitchFamily="34" charset="-122"/>
                <a:ea typeface="微软雅黑" panose="020B0503020204020204" pitchFamily="34" charset="-122"/>
              </a:rPr>
              <a:t> label nodes node-01 </a:t>
            </a:r>
            <a:r>
              <a:rPr lang="en-US" altLang="zh-CN" sz="2400" dirty="0" err="1">
                <a:solidFill>
                  <a:schemeClr val="bg1"/>
                </a:solidFill>
                <a:latin typeface="微软雅黑" panose="020B0503020204020204" pitchFamily="34" charset="-122"/>
                <a:ea typeface="微软雅黑" panose="020B0503020204020204" pitchFamily="34" charset="-122"/>
              </a:rPr>
              <a:t>disktype</a:t>
            </a:r>
            <a:r>
              <a:rPr lang="en-US" altLang="zh-CN"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ssd</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然后在 </a:t>
            </a:r>
            <a:r>
              <a:rPr lang="en-US" altLang="zh-CN" sz="2400" dirty="0" err="1">
                <a:solidFill>
                  <a:schemeClr val="bg1"/>
                </a:solidFill>
                <a:latin typeface="微软雅黑" panose="020B0503020204020204" pitchFamily="34" charset="-122"/>
                <a:ea typeface="微软雅黑" panose="020B0503020204020204" pitchFamily="34" charset="-122"/>
              </a:rPr>
              <a:t>daemonset</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中指定 </a:t>
            </a:r>
            <a:r>
              <a:rPr lang="en-US" altLang="zh-CN" sz="2400" dirty="0" err="1">
                <a:solidFill>
                  <a:schemeClr val="bg1"/>
                </a:solidFill>
                <a:latin typeface="微软雅黑" panose="020B0503020204020204" pitchFamily="34" charset="-122"/>
                <a:ea typeface="微软雅黑" panose="020B0503020204020204" pitchFamily="34" charset="-122"/>
              </a:rPr>
              <a:t>nodeSelector</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为 </a:t>
            </a:r>
            <a:r>
              <a:rPr lang="en-US" altLang="zh-CN" sz="2400" dirty="0" err="1">
                <a:solidFill>
                  <a:schemeClr val="bg1"/>
                </a:solidFill>
                <a:latin typeface="微软雅黑" panose="020B0503020204020204" pitchFamily="34" charset="-122"/>
                <a:ea typeface="微软雅黑" panose="020B0503020204020204" pitchFamily="34" charset="-122"/>
              </a:rPr>
              <a:t>disktype</a:t>
            </a:r>
            <a:r>
              <a:rPr lang="en-US" altLang="zh-CN"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ssd</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spec:  </a:t>
            </a:r>
          </a:p>
          <a:p>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nodeSelector</a:t>
            </a:r>
            <a:r>
              <a:rPr lang="en-US" altLang="zh-CN" sz="2400" dirty="0">
                <a:solidFill>
                  <a:schemeClr val="bg1"/>
                </a:solidFill>
                <a:latin typeface="微软雅黑" panose="020B0503020204020204" pitchFamily="34" charset="-122"/>
                <a:ea typeface="微软雅黑" panose="020B0503020204020204" pitchFamily="34" charset="-122"/>
              </a:rPr>
              <a:t>:  </a:t>
            </a:r>
          </a:p>
          <a:p>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disktype</a:t>
            </a:r>
            <a:r>
              <a:rPr lang="en-US" altLang="zh-CN" sz="2400" dirty="0">
                <a:solidFill>
                  <a:schemeClr val="bg1"/>
                </a:solidFill>
                <a:latin typeface="微软雅黑" panose="020B0503020204020204" pitchFamily="34" charset="-122"/>
                <a:ea typeface="微软雅黑" panose="020B0503020204020204" pitchFamily="34" charset="-122"/>
              </a:rPr>
              <a:t>: </a:t>
            </a:r>
            <a:r>
              <a:rPr lang="en-US" altLang="zh-CN" sz="2400" dirty="0" err="1">
                <a:solidFill>
                  <a:schemeClr val="bg1"/>
                </a:solidFill>
                <a:latin typeface="微软雅黑" panose="020B0503020204020204" pitchFamily="34" charset="-122"/>
                <a:ea typeface="微软雅黑" panose="020B0503020204020204" pitchFamily="34" charset="-122"/>
              </a:rPr>
              <a:t>ssd</a:t>
            </a:r>
            <a:endParaRPr lang="zh-CN" altLang="en-US" sz="1600" dirty="0"/>
          </a:p>
        </p:txBody>
      </p:sp>
    </p:spTree>
    <p:custDataLst>
      <p:tags r:id="rId1"/>
    </p:custDataLst>
    <p:extLst>
      <p:ext uri="{BB962C8B-B14F-4D97-AF65-F5344CB8AC3E}">
        <p14:creationId xmlns:p14="http://schemas.microsoft.com/office/powerpoint/2010/main" val="236922759"/>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nodeAffinity</a:t>
              </a:r>
              <a:r>
                <a:rPr lang="en-US" altLang="zh-CN" sz="2000" b="1" kern="0" dirty="0">
                  <a:solidFill>
                    <a:schemeClr val="bg1"/>
                  </a:solidFill>
                  <a:ea typeface="微软雅黑" panose="020B0503020204020204" charset="-122"/>
                </a:rPr>
                <a:t> </a:t>
              </a:r>
              <a:r>
                <a:rPr lang="zh-CN" altLang="en-US" sz="2000" b="1" kern="0" dirty="0">
                  <a:solidFill>
                    <a:schemeClr val="bg1"/>
                  </a:solidFill>
                  <a:ea typeface="微软雅黑" panose="020B0503020204020204" charset="-122"/>
                </a:rPr>
                <a:t>示例</a:t>
              </a:r>
            </a:p>
          </p:txBody>
        </p:sp>
      </p:grpSp>
      <p:pic>
        <p:nvPicPr>
          <p:cNvPr id="4" name="图片 3">
            <a:extLst>
              <a:ext uri="{FF2B5EF4-FFF2-40B4-BE49-F238E27FC236}">
                <a16:creationId xmlns:a16="http://schemas.microsoft.com/office/drawing/2014/main" id="{B7CD73E5-7AAB-4D90-9008-59555ACE0D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902" y="1036987"/>
            <a:ext cx="5547841" cy="5303980"/>
          </a:xfrm>
          <a:prstGeom prst="rect">
            <a:avLst/>
          </a:prstGeom>
        </p:spPr>
      </p:pic>
    </p:spTree>
    <p:custDataLst>
      <p:tags r:id="rId1"/>
    </p:custDataLst>
    <p:extLst>
      <p:ext uri="{BB962C8B-B14F-4D97-AF65-F5344CB8AC3E}">
        <p14:creationId xmlns:p14="http://schemas.microsoft.com/office/powerpoint/2010/main" val="645220740"/>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podAffinity</a:t>
              </a:r>
              <a:r>
                <a:rPr lang="en-US" altLang="zh-CN" sz="2000" b="1" kern="0" dirty="0">
                  <a:solidFill>
                    <a:schemeClr val="bg1"/>
                  </a:solidFill>
                  <a:ea typeface="微软雅黑" panose="020B0503020204020204" charset="-122"/>
                </a:rPr>
                <a:t> </a:t>
              </a:r>
              <a:r>
                <a:rPr lang="zh-CN" altLang="en-US" sz="2000" b="1" kern="0" dirty="0">
                  <a:solidFill>
                    <a:schemeClr val="bg1"/>
                  </a:solidFill>
                  <a:ea typeface="微软雅黑" panose="020B0503020204020204" charset="-122"/>
                </a:rPr>
                <a:t>示例</a:t>
              </a:r>
            </a:p>
          </p:txBody>
        </p:sp>
      </p:grpSp>
      <p:pic>
        <p:nvPicPr>
          <p:cNvPr id="2" name="图片 1">
            <a:extLst>
              <a:ext uri="{FF2B5EF4-FFF2-40B4-BE49-F238E27FC236}">
                <a16:creationId xmlns:a16="http://schemas.microsoft.com/office/drawing/2014/main" id="{BB779EB7-814C-45B4-A68A-76FF474736D6}"/>
              </a:ext>
            </a:extLst>
          </p:cNvPr>
          <p:cNvPicPr>
            <a:picLocks noChangeAspect="1"/>
          </p:cNvPicPr>
          <p:nvPr/>
        </p:nvPicPr>
        <p:blipFill>
          <a:blip r:embed="rId5"/>
          <a:stretch>
            <a:fillRect/>
          </a:stretch>
        </p:blipFill>
        <p:spPr>
          <a:xfrm>
            <a:off x="990525" y="1021977"/>
            <a:ext cx="5481993" cy="5605266"/>
          </a:xfrm>
          <a:prstGeom prst="rect">
            <a:avLst/>
          </a:prstGeom>
        </p:spPr>
      </p:pic>
    </p:spTree>
    <p:custDataLst>
      <p:tags r:id="rId1"/>
    </p:custDataLst>
    <p:extLst>
      <p:ext uri="{BB962C8B-B14F-4D97-AF65-F5344CB8AC3E}">
        <p14:creationId xmlns:p14="http://schemas.microsoft.com/office/powerpoint/2010/main" val="468407655"/>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983F39-0707-4166-B2DB-2CECBA178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264" y="1120676"/>
            <a:ext cx="3041789" cy="2349016"/>
          </a:xfrm>
          <a:prstGeom prst="rect">
            <a:avLst/>
          </a:prstGeom>
        </p:spPr>
      </p:pic>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2395469"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应用部署演变</a:t>
              </a:r>
            </a:p>
          </p:txBody>
        </p:sp>
      </p:grpSp>
      <p:sp>
        <p:nvSpPr>
          <p:cNvPr id="2" name="矩形 1">
            <a:extLst>
              <a:ext uri="{FF2B5EF4-FFF2-40B4-BE49-F238E27FC236}">
                <a16:creationId xmlns:a16="http://schemas.microsoft.com/office/drawing/2014/main" id="{E196C9FC-C8CF-48DC-9341-7CC12D6195EA}"/>
              </a:ext>
            </a:extLst>
          </p:cNvPr>
          <p:cNvSpPr/>
          <p:nvPr/>
        </p:nvSpPr>
        <p:spPr>
          <a:xfrm>
            <a:off x="574428" y="1120676"/>
            <a:ext cx="6934735" cy="3200876"/>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一、物理机时代</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早期，组织在物理服务器上运行应用程序</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无法为物理服务器中的应用程序定义资源边界，这造成了资源分配问题。</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000" dirty="0">
                <a:solidFill>
                  <a:schemeClr val="bg1"/>
                </a:solidFill>
                <a:latin typeface="微软雅黑" panose="020B0503020204020204" pitchFamily="34" charset="-122"/>
                <a:ea typeface="微软雅黑" panose="020B0503020204020204" pitchFamily="34" charset="-122"/>
              </a:rPr>
              <a:t>为此的解决方案是在不同的物理服务器上运行每个应用程序。但是，由于资源未充分</a:t>
            </a:r>
            <a:r>
              <a:rPr lang="zh-CN" altLang="en-US" sz="2000">
                <a:solidFill>
                  <a:schemeClr val="bg1"/>
                </a:solidFill>
                <a:latin typeface="微软雅黑" panose="020B0503020204020204" pitchFamily="34" charset="-122"/>
                <a:ea typeface="微软雅黑" panose="020B0503020204020204" pitchFamily="34" charset="-122"/>
              </a:rPr>
              <a:t>利用，组织</a:t>
            </a:r>
            <a:r>
              <a:rPr lang="zh-CN" altLang="en-US" sz="2000" dirty="0">
                <a:solidFill>
                  <a:schemeClr val="bg1"/>
                </a:solidFill>
                <a:latin typeface="微软雅黑" panose="020B0503020204020204" pitchFamily="34" charset="-122"/>
                <a:ea typeface="微软雅黑" panose="020B0503020204020204" pitchFamily="34" charset="-122"/>
              </a:rPr>
              <a:t>维护许多物理服务器的成本很高。</a:t>
            </a:r>
          </a:p>
        </p:txBody>
      </p:sp>
    </p:spTree>
    <p:extLst>
      <p:ext uri="{BB962C8B-B14F-4D97-AF65-F5344CB8AC3E}">
        <p14:creationId xmlns:p14="http://schemas.microsoft.com/office/powerpoint/2010/main" val="4019792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7" y="2477062"/>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1157589" y="2910288"/>
            <a:ext cx="10214044" cy="830997"/>
          </a:xfrm>
          <a:prstGeom prst="rect">
            <a:avLst/>
          </a:prstGeom>
        </p:spPr>
        <p:txBody>
          <a:bodyPr wrap="square">
            <a:spAutoFit/>
          </a:bodyPr>
          <a:lstStyle/>
          <a:p>
            <a:pPr algn="ctr" defTabSz="685698"/>
            <a:r>
              <a:rPr lang="en-US" altLang="zh-CN" sz="4800" b="1" cap="small" dirty="0" err="1">
                <a:solidFill>
                  <a:prstClr val="white"/>
                </a:solidFill>
                <a:latin typeface="微软雅黑"/>
                <a:ea typeface="微软雅黑"/>
              </a:rPr>
              <a:t>kube</a:t>
            </a:r>
            <a:r>
              <a:rPr lang="en-US" altLang="zh-CN" sz="4800" b="1" cap="small" dirty="0">
                <a:solidFill>
                  <a:prstClr val="white"/>
                </a:solidFill>
                <a:latin typeface="微软雅黑"/>
                <a:ea typeface="微软雅黑"/>
              </a:rPr>
              <a:t>-controller-manager</a:t>
            </a:r>
            <a:endParaRPr lang="zh-CN" altLang="en-US" sz="4800" b="1" cap="small" dirty="0">
              <a:solidFill>
                <a:prstClr val="white"/>
              </a:solidFill>
              <a:latin typeface="微软雅黑"/>
              <a:ea typeface="微软雅黑"/>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4130614063"/>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a:t>
              </a:r>
              <a:r>
                <a:rPr lang="en-US" altLang="zh-CN" sz="2000" b="1" kern="0" dirty="0">
                  <a:solidFill>
                    <a:schemeClr val="bg1"/>
                  </a:solidFill>
                  <a:ea typeface="微软雅黑" panose="020B0503020204020204" charset="-122"/>
                </a:rPr>
                <a:t>-controller-manager</a:t>
              </a:r>
              <a:endParaRPr lang="zh-CN" altLang="en-US" sz="2000" b="1" kern="0" dirty="0">
                <a:solidFill>
                  <a:schemeClr val="bg1"/>
                </a:solidFill>
                <a:ea typeface="微软雅黑" panose="020B0503020204020204" charset="-122"/>
              </a:endParaRPr>
            </a:p>
          </p:txBody>
        </p:sp>
      </p:grpSp>
      <p:pic>
        <p:nvPicPr>
          <p:cNvPr id="8196" name="Picture 4" descr="C:\Users\Administrator\Desktop\assets_-LDAOok5ngY4pc1lEDes_-L_kZB_hPn0h_fskH43w_-L_kZGkSetdfkFl6OL6N_post-ccm-arch.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59" y="2184391"/>
            <a:ext cx="9461740" cy="40942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4121" y="1020976"/>
            <a:ext cx="10408595" cy="646331"/>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Controller Manager </a:t>
            </a:r>
            <a:r>
              <a:rPr lang="zh-CN" altLang="en-US" dirty="0">
                <a:solidFill>
                  <a:schemeClr val="bg1"/>
                </a:solidFill>
                <a:latin typeface="微软雅黑" panose="020B0503020204020204" pitchFamily="34" charset="-122"/>
                <a:ea typeface="微软雅黑" panose="020B0503020204020204" pitchFamily="34" charset="-122"/>
              </a:rPr>
              <a:t>由 </a:t>
            </a:r>
            <a:r>
              <a:rPr lang="en-US" altLang="zh-CN" dirty="0" err="1">
                <a:solidFill>
                  <a:schemeClr val="bg1"/>
                </a:solidFill>
                <a:latin typeface="微软雅黑" panose="020B0503020204020204" pitchFamily="34" charset="-122"/>
                <a:ea typeface="微软雅黑" panose="020B0503020204020204" pitchFamily="34" charset="-122"/>
              </a:rPr>
              <a:t>kube</a:t>
            </a:r>
            <a:r>
              <a:rPr lang="en-US" altLang="zh-CN" dirty="0">
                <a:solidFill>
                  <a:schemeClr val="bg1"/>
                </a:solidFill>
                <a:latin typeface="微软雅黑" panose="020B0503020204020204" pitchFamily="34" charset="-122"/>
                <a:ea typeface="微软雅黑" panose="020B0503020204020204" pitchFamily="34" charset="-122"/>
              </a:rPr>
              <a:t>-controller-manager </a:t>
            </a:r>
            <a:r>
              <a:rPr lang="zh-CN" altLang="en-US" dirty="0">
                <a:solidFill>
                  <a:schemeClr val="bg1"/>
                </a:solidFill>
                <a:latin typeface="微软雅黑" panose="020B0503020204020204" pitchFamily="34" charset="-122"/>
                <a:ea typeface="微软雅黑" panose="020B0503020204020204" pitchFamily="34" charset="-122"/>
              </a:rPr>
              <a:t>和 </a:t>
            </a:r>
            <a:r>
              <a:rPr lang="en-US" altLang="zh-CN" dirty="0">
                <a:solidFill>
                  <a:schemeClr val="bg1"/>
                </a:solidFill>
                <a:latin typeface="微软雅黑" panose="020B0503020204020204" pitchFamily="34" charset="-122"/>
                <a:ea typeface="微软雅黑" panose="020B0503020204020204" pitchFamily="34" charset="-122"/>
              </a:rPr>
              <a:t>cloud-controller-manager </a:t>
            </a:r>
            <a:r>
              <a:rPr lang="zh-CN" altLang="en-US" dirty="0">
                <a:solidFill>
                  <a:schemeClr val="bg1"/>
                </a:solidFill>
                <a:latin typeface="微软雅黑" panose="020B0503020204020204" pitchFamily="34" charset="-122"/>
                <a:ea typeface="微软雅黑" panose="020B0503020204020204" pitchFamily="34" charset="-122"/>
              </a:rPr>
              <a:t>组成，是 </a:t>
            </a:r>
            <a:r>
              <a:rPr lang="en-US" altLang="zh-CN" dirty="0" err="1">
                <a:solidFill>
                  <a:schemeClr val="bg1"/>
                </a:solidFill>
                <a:latin typeface="微软雅黑" panose="020B0503020204020204" pitchFamily="34" charset="-122"/>
                <a:ea typeface="微软雅黑" panose="020B0503020204020204" pitchFamily="34" charset="-122"/>
              </a:rPr>
              <a:t>Kubernetes</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的大脑，它通过 </a:t>
            </a:r>
            <a:r>
              <a:rPr lang="en-US" altLang="zh-CN" dirty="0" err="1">
                <a:solidFill>
                  <a:schemeClr val="bg1"/>
                </a:solidFill>
                <a:latin typeface="微软雅黑" panose="020B0503020204020204" pitchFamily="34" charset="-122"/>
                <a:ea typeface="微软雅黑" panose="020B0503020204020204" pitchFamily="34" charset="-122"/>
              </a:rPr>
              <a:t>apiserver</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监控整个集群的状态，并确保集群处于预期的工作状态。</a:t>
            </a:r>
          </a:p>
        </p:txBody>
      </p:sp>
    </p:spTree>
    <p:custDataLst>
      <p:tags r:id="rId1"/>
    </p:custDataLst>
    <p:extLst>
      <p:ext uri="{BB962C8B-B14F-4D97-AF65-F5344CB8AC3E}">
        <p14:creationId xmlns:p14="http://schemas.microsoft.com/office/powerpoint/2010/main" val="1872721179"/>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8196"/>
                                        </p:tgtEl>
                                        <p:attrNameLst>
                                          <p:attrName>style.visibility</p:attrName>
                                        </p:attrNameLst>
                                      </p:cBhvr>
                                      <p:to>
                                        <p:strVal val="visible"/>
                                      </p:to>
                                    </p:set>
                                    <p:animEffect transition="in" filter="checkerboard(across)">
                                      <p:cBhvr>
                                        <p:cTn id="18"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a:t>
              </a:r>
              <a:r>
                <a:rPr lang="en-US" altLang="zh-CN" sz="2000" b="1" kern="0" dirty="0">
                  <a:solidFill>
                    <a:schemeClr val="bg1"/>
                  </a:solidFill>
                  <a:ea typeface="微软雅黑" panose="020B0503020204020204" charset="-122"/>
                </a:rPr>
                <a:t>-controller-manager</a:t>
              </a:r>
              <a:endParaRPr lang="zh-CN" altLang="en-US" sz="2000" b="1" kern="0" dirty="0">
                <a:solidFill>
                  <a:schemeClr val="bg1"/>
                </a:solidFill>
                <a:ea typeface="微软雅黑" panose="020B0503020204020204" charset="-122"/>
              </a:endParaRPr>
            </a:p>
          </p:txBody>
        </p:sp>
      </p:grpSp>
      <p:sp>
        <p:nvSpPr>
          <p:cNvPr id="8" name="TextBox 3">
            <a:extLst>
              <a:ext uri="{FF2B5EF4-FFF2-40B4-BE49-F238E27FC236}">
                <a16:creationId xmlns:a16="http://schemas.microsoft.com/office/drawing/2014/main" id="{926F82D5-6F2D-44DF-8C39-740EB0D360C4}"/>
              </a:ext>
            </a:extLst>
          </p:cNvPr>
          <p:cNvSpPr txBox="1"/>
          <p:nvPr/>
        </p:nvSpPr>
        <p:spPr>
          <a:xfrm>
            <a:off x="675599" y="1197620"/>
            <a:ext cx="5007765" cy="466050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EndpointController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ReplicationController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PodGCController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ResourceQuotaController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NamespaceController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ServiceAccountController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GarbageCollectorController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DaemonSetController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JobController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DeploymentController</a:t>
            </a:r>
            <a:endParaRPr lang="zh-CN" altLang="en-US" sz="1400" dirty="0"/>
          </a:p>
        </p:txBody>
      </p:sp>
      <p:sp>
        <p:nvSpPr>
          <p:cNvPr id="12" name="TextBox 3">
            <a:extLst>
              <a:ext uri="{FF2B5EF4-FFF2-40B4-BE49-F238E27FC236}">
                <a16:creationId xmlns:a16="http://schemas.microsoft.com/office/drawing/2014/main" id="{375D8AB0-C923-4994-9B04-AE2255E1D407}"/>
              </a:ext>
            </a:extLst>
          </p:cNvPr>
          <p:cNvSpPr txBox="1"/>
          <p:nvPr/>
        </p:nvSpPr>
        <p:spPr>
          <a:xfrm>
            <a:off x="6189153" y="1197620"/>
            <a:ext cx="5007765" cy="373717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ReplicaSetController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HPAController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DisruptionController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StatefulSetController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CronJobController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CSRSigningController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CSRApprovingController</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TTLController</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579604357"/>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heckerboard(across)">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a:solidFill>
                    <a:schemeClr val="bg1"/>
                  </a:solidFill>
                  <a:ea typeface="微软雅黑" panose="020B0503020204020204" charset="-122"/>
                </a:rPr>
                <a:t>Deployment</a:t>
              </a:r>
              <a:endParaRPr lang="zh-CN" altLang="en-US" sz="2000" b="1" kern="0" dirty="0">
                <a:solidFill>
                  <a:schemeClr val="bg1"/>
                </a:solidFill>
                <a:ea typeface="微软雅黑" panose="020B0503020204020204" charset="-122"/>
              </a:endParaRPr>
            </a:p>
          </p:txBody>
        </p:sp>
      </p:grpSp>
      <p:sp>
        <p:nvSpPr>
          <p:cNvPr id="8" name="TextBox 3">
            <a:extLst>
              <a:ext uri="{FF2B5EF4-FFF2-40B4-BE49-F238E27FC236}">
                <a16:creationId xmlns:a16="http://schemas.microsoft.com/office/drawing/2014/main" id="{926F82D5-6F2D-44DF-8C39-740EB0D360C4}"/>
              </a:ext>
            </a:extLst>
          </p:cNvPr>
          <p:cNvSpPr txBox="1"/>
          <p:nvPr/>
        </p:nvSpPr>
        <p:spPr>
          <a:xfrm>
            <a:off x="675599" y="1197620"/>
            <a:ext cx="9911719" cy="4660507"/>
          </a:xfrm>
          <a:prstGeom prst="rect">
            <a:avLst/>
          </a:prstGeom>
          <a:noFill/>
        </p:spPr>
        <p:txBody>
          <a:bodyPr wrap="square" rtlCol="0">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Deployment </a:t>
            </a:r>
            <a:r>
              <a:rPr lang="zh-CN" altLang="en-US" sz="2000" dirty="0">
                <a:solidFill>
                  <a:schemeClr val="bg1"/>
                </a:solidFill>
                <a:latin typeface="微软雅黑" panose="020B0503020204020204" pitchFamily="34" charset="-122"/>
                <a:ea typeface="微软雅黑" panose="020B0503020204020204" pitchFamily="34" charset="-122"/>
              </a:rPr>
              <a:t>为 </a:t>
            </a:r>
            <a:r>
              <a:rPr lang="en-US" altLang="zh-CN" sz="2000" dirty="0">
                <a:solidFill>
                  <a:schemeClr val="bg1"/>
                </a:solidFill>
                <a:latin typeface="微软雅黑" panose="020B0503020204020204" pitchFamily="34" charset="-122"/>
                <a:ea typeface="微软雅黑" panose="020B0503020204020204" pitchFamily="34" charset="-122"/>
              </a:rPr>
              <a:t>Pod </a:t>
            </a:r>
            <a:r>
              <a:rPr lang="zh-CN" altLang="en-US" sz="2000" dirty="0">
                <a:solidFill>
                  <a:schemeClr val="bg1"/>
                </a:solidFill>
                <a:latin typeface="微软雅黑" panose="020B0503020204020204" pitchFamily="34" charset="-122"/>
                <a:ea typeface="微软雅黑" panose="020B0503020204020204" pitchFamily="34" charset="-122"/>
              </a:rPr>
              <a:t>和 </a:t>
            </a:r>
            <a:r>
              <a:rPr lang="en-US" altLang="zh-CN" sz="2000" dirty="0" err="1">
                <a:solidFill>
                  <a:schemeClr val="bg1"/>
                </a:solidFill>
                <a:latin typeface="微软雅黑" panose="020B0503020204020204" pitchFamily="34" charset="-122"/>
                <a:ea typeface="微软雅黑" panose="020B0503020204020204" pitchFamily="34" charset="-122"/>
              </a:rPr>
              <a:t>ReplicaSet</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提供了一个声明式定义</a:t>
            </a:r>
            <a:r>
              <a:rPr lang="en-US" altLang="zh-CN" sz="2000" dirty="0">
                <a:solidFill>
                  <a:schemeClr val="bg1"/>
                </a:solidFill>
                <a:latin typeface="微软雅黑" panose="020B0503020204020204" pitchFamily="34" charset="-122"/>
                <a:ea typeface="微软雅黑" panose="020B0503020204020204" pitchFamily="34" charset="-122"/>
              </a:rPr>
              <a:t>(declarative)</a:t>
            </a:r>
            <a:r>
              <a:rPr lang="zh-CN" altLang="en-US" sz="2000" dirty="0">
                <a:solidFill>
                  <a:schemeClr val="bg1"/>
                </a:solidFill>
                <a:latin typeface="微软雅黑" panose="020B0503020204020204" pitchFamily="34" charset="-122"/>
                <a:ea typeface="微软雅黑" panose="020B0503020204020204" pitchFamily="34" charset="-122"/>
              </a:rPr>
              <a:t>方法，用来替代以前的</a:t>
            </a:r>
            <a:r>
              <a:rPr lang="en-US" altLang="zh-CN" sz="2000" dirty="0" err="1">
                <a:solidFill>
                  <a:schemeClr val="bg1"/>
                </a:solidFill>
                <a:latin typeface="微软雅黑" panose="020B0503020204020204" pitchFamily="34" charset="-122"/>
                <a:ea typeface="微软雅黑" panose="020B0503020204020204" pitchFamily="34" charset="-122"/>
              </a:rPr>
              <a:t>ReplicationController</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来方便的管理应用。 您只需要在 </a:t>
            </a:r>
            <a:r>
              <a:rPr lang="en-US" altLang="zh-CN" sz="2000" dirty="0">
                <a:solidFill>
                  <a:schemeClr val="bg1"/>
                </a:solidFill>
                <a:latin typeface="微软雅黑" panose="020B0503020204020204" pitchFamily="34" charset="-122"/>
                <a:ea typeface="微软雅黑" panose="020B0503020204020204" pitchFamily="34" charset="-122"/>
              </a:rPr>
              <a:t>Deployment </a:t>
            </a:r>
            <a:r>
              <a:rPr lang="zh-CN" altLang="en-US" sz="2000" dirty="0">
                <a:solidFill>
                  <a:schemeClr val="bg1"/>
                </a:solidFill>
                <a:latin typeface="微软雅黑" panose="020B0503020204020204" pitchFamily="34" charset="-122"/>
                <a:ea typeface="微软雅黑" panose="020B0503020204020204" pitchFamily="34" charset="-122"/>
              </a:rPr>
              <a:t>中描述您想要的目标状态是什么，</a:t>
            </a:r>
            <a:r>
              <a:rPr lang="en-US" altLang="zh-CN" sz="2000" dirty="0">
                <a:solidFill>
                  <a:schemeClr val="bg1"/>
                </a:solidFill>
                <a:latin typeface="微软雅黑" panose="020B0503020204020204" pitchFamily="34" charset="-122"/>
                <a:ea typeface="微软雅黑" panose="020B0503020204020204" pitchFamily="34" charset="-122"/>
              </a:rPr>
              <a:t>Deployment controller </a:t>
            </a:r>
            <a:r>
              <a:rPr lang="zh-CN" altLang="en-US" sz="2000" dirty="0">
                <a:solidFill>
                  <a:schemeClr val="bg1"/>
                </a:solidFill>
                <a:latin typeface="微软雅黑" panose="020B0503020204020204" pitchFamily="34" charset="-122"/>
                <a:ea typeface="微软雅黑" panose="020B0503020204020204" pitchFamily="34" charset="-122"/>
              </a:rPr>
              <a:t>就会帮您将 </a:t>
            </a:r>
            <a:r>
              <a:rPr lang="en-US" altLang="zh-CN" sz="2000" dirty="0">
                <a:solidFill>
                  <a:schemeClr val="bg1"/>
                </a:solidFill>
                <a:latin typeface="微软雅黑" panose="020B0503020204020204" pitchFamily="34" charset="-122"/>
                <a:ea typeface="微软雅黑" panose="020B0503020204020204" pitchFamily="34" charset="-122"/>
              </a:rPr>
              <a:t>Pod </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err="1">
                <a:solidFill>
                  <a:schemeClr val="bg1"/>
                </a:solidFill>
                <a:latin typeface="微软雅黑" panose="020B0503020204020204" pitchFamily="34" charset="-122"/>
                <a:ea typeface="微软雅黑" panose="020B0503020204020204" pitchFamily="34" charset="-122"/>
              </a:rPr>
              <a:t>ReplicaSet</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的实际状态改变到您的目标状态。</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典型的应用场景包括：</a:t>
            </a:r>
          </a:p>
          <a:p>
            <a:pPr marL="342900" indent="-34290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定义</a:t>
            </a:r>
            <a:r>
              <a:rPr lang="en-US" altLang="zh-CN" sz="2000" dirty="0">
                <a:solidFill>
                  <a:schemeClr val="bg1"/>
                </a:solidFill>
                <a:latin typeface="微软雅黑" panose="020B0503020204020204" pitchFamily="34" charset="-122"/>
                <a:ea typeface="微软雅黑" panose="020B0503020204020204" pitchFamily="34" charset="-122"/>
              </a:rPr>
              <a:t>Deployment</a:t>
            </a:r>
            <a:r>
              <a:rPr lang="zh-CN" altLang="en-US" sz="2000" dirty="0">
                <a:solidFill>
                  <a:schemeClr val="bg1"/>
                </a:solidFill>
                <a:latin typeface="微软雅黑" panose="020B0503020204020204" pitchFamily="34" charset="-122"/>
                <a:ea typeface="微软雅黑" panose="020B0503020204020204" pitchFamily="34" charset="-122"/>
              </a:rPr>
              <a:t>来创建</a:t>
            </a:r>
            <a:r>
              <a:rPr lang="en-US" altLang="zh-CN" sz="2000" dirty="0">
                <a:solidFill>
                  <a:schemeClr val="bg1"/>
                </a:solidFill>
                <a:latin typeface="微软雅黑" panose="020B0503020204020204" pitchFamily="34" charset="-122"/>
                <a:ea typeface="微软雅黑" panose="020B0503020204020204" pitchFamily="34" charset="-122"/>
              </a:rPr>
              <a:t>Pod</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err="1">
                <a:solidFill>
                  <a:schemeClr val="bg1"/>
                </a:solidFill>
                <a:latin typeface="微软雅黑" panose="020B0503020204020204" pitchFamily="34" charset="-122"/>
                <a:ea typeface="微软雅黑" panose="020B0503020204020204" pitchFamily="34" charset="-122"/>
              </a:rPr>
              <a:t>ReplicaSet</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滚动升级和回滚应用</a:t>
            </a:r>
          </a:p>
          <a:p>
            <a:pPr marL="342900" indent="-34290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扩容和缩容</a:t>
            </a:r>
          </a:p>
          <a:p>
            <a:pPr marL="342900" indent="-34290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暂停和继续</a:t>
            </a:r>
            <a:r>
              <a:rPr lang="en-US" altLang="zh-CN" sz="2000" dirty="0">
                <a:solidFill>
                  <a:schemeClr val="bg1"/>
                </a:solidFill>
                <a:latin typeface="微软雅黑" panose="020B0503020204020204" pitchFamily="34" charset="-122"/>
                <a:ea typeface="微软雅黑" panose="020B0503020204020204" pitchFamily="34" charset="-122"/>
              </a:rPr>
              <a:t>Deployment</a:t>
            </a:r>
            <a:endParaRPr lang="zh-CN" altLang="en-US" sz="1400" dirty="0"/>
          </a:p>
        </p:txBody>
      </p:sp>
    </p:spTree>
    <p:custDataLst>
      <p:tags r:id="rId1"/>
    </p:custDataLst>
    <p:extLst>
      <p:ext uri="{BB962C8B-B14F-4D97-AF65-F5344CB8AC3E}">
        <p14:creationId xmlns:p14="http://schemas.microsoft.com/office/powerpoint/2010/main" val="1245980188"/>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a:solidFill>
                    <a:schemeClr val="bg1"/>
                  </a:solidFill>
                  <a:ea typeface="微软雅黑" panose="020B0503020204020204" charset="-122"/>
                </a:rPr>
                <a:t>Deployment</a:t>
              </a:r>
              <a:endParaRPr lang="zh-CN" altLang="en-US" sz="2000" b="1" kern="0" dirty="0">
                <a:solidFill>
                  <a:schemeClr val="bg1"/>
                </a:solidFill>
                <a:ea typeface="微软雅黑" panose="020B0503020204020204" charset="-122"/>
              </a:endParaRPr>
            </a:p>
          </p:txBody>
        </p:sp>
      </p:grpSp>
      <p:sp>
        <p:nvSpPr>
          <p:cNvPr id="8" name="TextBox 3">
            <a:extLst>
              <a:ext uri="{FF2B5EF4-FFF2-40B4-BE49-F238E27FC236}">
                <a16:creationId xmlns:a16="http://schemas.microsoft.com/office/drawing/2014/main" id="{926F82D5-6F2D-44DF-8C39-740EB0D360C4}"/>
              </a:ext>
            </a:extLst>
          </p:cNvPr>
          <p:cNvSpPr txBox="1"/>
          <p:nvPr/>
        </p:nvSpPr>
        <p:spPr>
          <a:xfrm>
            <a:off x="675599" y="1197620"/>
            <a:ext cx="5007765" cy="5311839"/>
          </a:xfrm>
          <a:prstGeom prst="rect">
            <a:avLst/>
          </a:prstGeom>
          <a:noFill/>
        </p:spPr>
        <p:txBody>
          <a:bodyPr wrap="square" rtlCol="0">
            <a:spAutoFit/>
          </a:bodyPr>
          <a:lstStyle/>
          <a:p>
            <a:pPr>
              <a:lnSpc>
                <a:spcPct val="150000"/>
              </a:lnSpc>
            </a:pPr>
            <a:r>
              <a:rPr lang="en-US" altLang="zh-CN" sz="1400" dirty="0" err="1">
                <a:solidFill>
                  <a:schemeClr val="bg1"/>
                </a:solidFill>
                <a:latin typeface="微软雅黑" panose="020B0503020204020204" pitchFamily="34" charset="-122"/>
                <a:ea typeface="微软雅黑" panose="020B0503020204020204" pitchFamily="34" charset="-122"/>
              </a:rPr>
              <a:t>apiVersion</a:t>
            </a:r>
            <a:r>
              <a:rPr lang="en-US" altLang="zh-CN" sz="1400" dirty="0">
                <a:solidFill>
                  <a:schemeClr val="bg1"/>
                </a:solidFill>
                <a:latin typeface="微软雅黑" panose="020B0503020204020204" pitchFamily="34" charset="-122"/>
                <a:ea typeface="微软雅黑" panose="020B0503020204020204" pitchFamily="34" charset="-122"/>
              </a:rPr>
              <a:t>: apps/v1</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kind: Deployment</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metadata:</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name: </a:t>
            </a:r>
            <a:r>
              <a:rPr lang="en-US" altLang="zh-CN" sz="1400" dirty="0" err="1">
                <a:solidFill>
                  <a:schemeClr val="bg1"/>
                </a:solidFill>
                <a:latin typeface="微软雅黑" panose="020B0503020204020204" pitchFamily="34" charset="-122"/>
                <a:ea typeface="微软雅黑" panose="020B0503020204020204" pitchFamily="34" charset="-122"/>
              </a:rPr>
              <a:t>nginx</a:t>
            </a:r>
            <a:r>
              <a:rPr lang="en-US" altLang="zh-CN" sz="1400" dirty="0">
                <a:solidFill>
                  <a:schemeClr val="bg1"/>
                </a:solidFill>
                <a:latin typeface="微软雅黑" panose="020B0503020204020204" pitchFamily="34" charset="-122"/>
                <a:ea typeface="微软雅黑" panose="020B0503020204020204" pitchFamily="34" charset="-122"/>
              </a:rPr>
              <a:t>-deployment</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spec:</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replicas: 2</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template:</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metadata:</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labels:</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app: </a:t>
            </a:r>
            <a:r>
              <a:rPr lang="en-US" altLang="zh-CN" sz="1400" dirty="0" err="1">
                <a:solidFill>
                  <a:schemeClr val="bg1"/>
                </a:solidFill>
                <a:latin typeface="微软雅黑" panose="020B0503020204020204" pitchFamily="34" charset="-122"/>
                <a:ea typeface="微软雅黑" panose="020B0503020204020204" pitchFamily="34" charset="-122"/>
              </a:rPr>
              <a:t>nginx</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spec:</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containers:</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 name: </a:t>
            </a:r>
            <a:r>
              <a:rPr lang="en-US" altLang="zh-CN" sz="1400" dirty="0" err="1">
                <a:solidFill>
                  <a:schemeClr val="bg1"/>
                </a:solidFill>
                <a:latin typeface="微软雅黑" panose="020B0503020204020204" pitchFamily="34" charset="-122"/>
                <a:ea typeface="微软雅黑" panose="020B0503020204020204" pitchFamily="34" charset="-122"/>
              </a:rPr>
              <a:t>nginx</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image: nginx:1.7.9</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ports:</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 </a:t>
            </a:r>
            <a:r>
              <a:rPr lang="en-US" altLang="zh-CN" sz="1400" dirty="0" err="1">
                <a:solidFill>
                  <a:schemeClr val="bg1"/>
                </a:solidFill>
                <a:latin typeface="微软雅黑" panose="020B0503020204020204" pitchFamily="34" charset="-122"/>
                <a:ea typeface="微软雅黑" panose="020B0503020204020204" pitchFamily="34" charset="-122"/>
              </a:rPr>
              <a:t>containerPort</a:t>
            </a:r>
            <a:r>
              <a:rPr lang="en-US" altLang="zh-CN" sz="1400" dirty="0">
                <a:solidFill>
                  <a:schemeClr val="bg1"/>
                </a:solidFill>
                <a:latin typeface="微软雅黑" panose="020B0503020204020204" pitchFamily="34" charset="-122"/>
                <a:ea typeface="微软雅黑" panose="020B0503020204020204" pitchFamily="34" charset="-122"/>
              </a:rPr>
              <a:t>: 80</a:t>
            </a:r>
          </a:p>
        </p:txBody>
      </p:sp>
      <p:pic>
        <p:nvPicPr>
          <p:cNvPr id="4" name="图片 3">
            <a:extLst>
              <a:ext uri="{FF2B5EF4-FFF2-40B4-BE49-F238E27FC236}">
                <a16:creationId xmlns:a16="http://schemas.microsoft.com/office/drawing/2014/main" id="{7753A024-34C6-4D18-B2BA-35313FF64E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120" y="1197620"/>
            <a:ext cx="4912291" cy="3827929"/>
          </a:xfrm>
          <a:prstGeom prst="rect">
            <a:avLst/>
          </a:prstGeom>
        </p:spPr>
      </p:pic>
    </p:spTree>
    <p:custDataLst>
      <p:tags r:id="rId1"/>
    </p:custDataLst>
    <p:extLst>
      <p:ext uri="{BB962C8B-B14F-4D97-AF65-F5344CB8AC3E}">
        <p14:creationId xmlns:p14="http://schemas.microsoft.com/office/powerpoint/2010/main" val="1633379971"/>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a:solidFill>
                    <a:schemeClr val="bg1"/>
                  </a:solidFill>
                  <a:ea typeface="微软雅黑" panose="020B0503020204020204" charset="-122"/>
                </a:rPr>
                <a:t>Deployment</a:t>
              </a:r>
              <a:endParaRPr lang="zh-CN" altLang="en-US" sz="2000" b="1" kern="0" dirty="0">
                <a:solidFill>
                  <a:schemeClr val="bg1"/>
                </a:solidFill>
                <a:ea typeface="微软雅黑" panose="020B0503020204020204" charset="-122"/>
              </a:endParaRPr>
            </a:p>
          </p:txBody>
        </p:sp>
      </p:grpSp>
      <p:sp>
        <p:nvSpPr>
          <p:cNvPr id="8" name="TextBox 3">
            <a:extLst>
              <a:ext uri="{FF2B5EF4-FFF2-40B4-BE49-F238E27FC236}">
                <a16:creationId xmlns:a16="http://schemas.microsoft.com/office/drawing/2014/main" id="{926F82D5-6F2D-44DF-8C39-740EB0D360C4}"/>
              </a:ext>
            </a:extLst>
          </p:cNvPr>
          <p:cNvSpPr txBox="1"/>
          <p:nvPr/>
        </p:nvSpPr>
        <p:spPr>
          <a:xfrm>
            <a:off x="675599" y="1197620"/>
            <a:ext cx="9911719" cy="5034648"/>
          </a:xfrm>
          <a:prstGeom prst="rect">
            <a:avLst/>
          </a:prstGeom>
          <a:noFill/>
        </p:spPr>
        <p:txBody>
          <a:bodyPr wrap="square" rtlCol="0">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扩容：</a:t>
            </a:r>
          </a:p>
          <a:p>
            <a:pPr marL="342900" indent="-342900">
              <a:lnSpc>
                <a:spcPct val="150000"/>
              </a:lnSpc>
              <a:buFont typeface="Arial" panose="020B0604020202020204" pitchFamily="34" charset="0"/>
              <a:buChar char="•"/>
            </a:pPr>
            <a:r>
              <a:rPr lang="en-US" altLang="zh-CN" dirty="0" err="1">
                <a:solidFill>
                  <a:schemeClr val="bg1"/>
                </a:solidFill>
                <a:latin typeface="微软雅黑" panose="020B0503020204020204" pitchFamily="34" charset="-122"/>
                <a:ea typeface="微软雅黑" panose="020B0503020204020204" pitchFamily="34" charset="-122"/>
              </a:rPr>
              <a:t>kubectl</a:t>
            </a:r>
            <a:r>
              <a:rPr lang="en-US" altLang="zh-CN" dirty="0">
                <a:solidFill>
                  <a:schemeClr val="bg1"/>
                </a:solidFill>
                <a:latin typeface="微软雅黑" panose="020B0503020204020204" pitchFamily="34" charset="-122"/>
                <a:ea typeface="微软雅黑" panose="020B0503020204020204" pitchFamily="34" charset="-122"/>
              </a:rPr>
              <a:t> scale deployment </a:t>
            </a:r>
            <a:r>
              <a:rPr lang="en-US" altLang="zh-CN" dirty="0" err="1">
                <a:solidFill>
                  <a:schemeClr val="bg1"/>
                </a:solidFill>
                <a:latin typeface="微软雅黑" panose="020B0503020204020204" pitchFamily="34" charset="-122"/>
                <a:ea typeface="微软雅黑" panose="020B0503020204020204" pitchFamily="34" charset="-122"/>
              </a:rPr>
              <a:t>nginx</a:t>
            </a:r>
            <a:r>
              <a:rPr lang="en-US" altLang="zh-CN" dirty="0">
                <a:solidFill>
                  <a:schemeClr val="bg1"/>
                </a:solidFill>
                <a:latin typeface="微软雅黑" panose="020B0503020204020204" pitchFamily="34" charset="-122"/>
                <a:ea typeface="微软雅黑" panose="020B0503020204020204" pitchFamily="34" charset="-122"/>
              </a:rPr>
              <a:t>-deployment --replicas 10</a:t>
            </a:r>
          </a:p>
          <a:p>
            <a:pPr>
              <a:lnSpc>
                <a:spcPct val="150000"/>
              </a:lnSpc>
            </a:pP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如果集群支持 </a:t>
            </a:r>
            <a:r>
              <a:rPr lang="en-US" altLang="zh-CN" dirty="0">
                <a:solidFill>
                  <a:schemeClr val="bg1"/>
                </a:solidFill>
                <a:latin typeface="微软雅黑" panose="020B0503020204020204" pitchFamily="34" charset="-122"/>
                <a:ea typeface="微软雅黑" panose="020B0503020204020204" pitchFamily="34" charset="-122"/>
              </a:rPr>
              <a:t>horizontal pod autoscaling </a:t>
            </a:r>
            <a:r>
              <a:rPr lang="zh-CN" altLang="en-US" dirty="0">
                <a:solidFill>
                  <a:schemeClr val="bg1"/>
                </a:solidFill>
                <a:latin typeface="微软雅黑" panose="020B0503020204020204" pitchFamily="34" charset="-122"/>
                <a:ea typeface="微软雅黑" panose="020B0503020204020204" pitchFamily="34" charset="-122"/>
              </a:rPr>
              <a:t>的话，还可以为</a:t>
            </a:r>
            <a:r>
              <a:rPr lang="en-US" altLang="zh-CN" dirty="0">
                <a:solidFill>
                  <a:schemeClr val="bg1"/>
                </a:solidFill>
                <a:latin typeface="微软雅黑" panose="020B0503020204020204" pitchFamily="34" charset="-122"/>
                <a:ea typeface="微软雅黑" panose="020B0503020204020204" pitchFamily="34" charset="-122"/>
              </a:rPr>
              <a:t>Deployment</a:t>
            </a:r>
            <a:r>
              <a:rPr lang="zh-CN" altLang="en-US" dirty="0">
                <a:solidFill>
                  <a:schemeClr val="bg1"/>
                </a:solidFill>
                <a:latin typeface="微软雅黑" panose="020B0503020204020204" pitchFamily="34" charset="-122"/>
                <a:ea typeface="微软雅黑" panose="020B0503020204020204" pitchFamily="34" charset="-122"/>
              </a:rPr>
              <a:t>设置自动扩展：</a:t>
            </a:r>
          </a:p>
          <a:p>
            <a:pPr marL="342900" indent="-342900">
              <a:lnSpc>
                <a:spcPct val="150000"/>
              </a:lnSpc>
              <a:buFont typeface="Arial" panose="020B0604020202020204" pitchFamily="34" charset="0"/>
              <a:buChar char="•"/>
            </a:pPr>
            <a:r>
              <a:rPr lang="en-US" altLang="zh-CN" dirty="0" err="1">
                <a:solidFill>
                  <a:schemeClr val="bg1"/>
                </a:solidFill>
                <a:latin typeface="微软雅黑" panose="020B0503020204020204" pitchFamily="34" charset="-122"/>
                <a:ea typeface="微软雅黑" panose="020B0503020204020204" pitchFamily="34" charset="-122"/>
              </a:rPr>
              <a:t>kubectl</a:t>
            </a: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autoscale</a:t>
            </a:r>
            <a:r>
              <a:rPr lang="en-US" altLang="zh-CN" dirty="0">
                <a:solidFill>
                  <a:schemeClr val="bg1"/>
                </a:solidFill>
                <a:latin typeface="微软雅黑" panose="020B0503020204020204" pitchFamily="34" charset="-122"/>
                <a:ea typeface="微软雅黑" panose="020B0503020204020204" pitchFamily="34" charset="-122"/>
              </a:rPr>
              <a:t> deployment </a:t>
            </a:r>
            <a:r>
              <a:rPr lang="en-US" altLang="zh-CN" dirty="0" err="1">
                <a:solidFill>
                  <a:schemeClr val="bg1"/>
                </a:solidFill>
                <a:latin typeface="微软雅黑" panose="020B0503020204020204" pitchFamily="34" charset="-122"/>
                <a:ea typeface="微软雅黑" panose="020B0503020204020204" pitchFamily="34" charset="-122"/>
              </a:rPr>
              <a:t>nginx</a:t>
            </a:r>
            <a:r>
              <a:rPr lang="en-US" altLang="zh-CN" dirty="0">
                <a:solidFill>
                  <a:schemeClr val="bg1"/>
                </a:solidFill>
                <a:latin typeface="微软雅黑" panose="020B0503020204020204" pitchFamily="34" charset="-122"/>
                <a:ea typeface="微软雅黑" panose="020B0503020204020204" pitchFamily="34" charset="-122"/>
              </a:rPr>
              <a:t>-deployment --min=10 --max=15 --</a:t>
            </a:r>
            <a:r>
              <a:rPr lang="en-US" altLang="zh-CN" dirty="0" err="1">
                <a:solidFill>
                  <a:schemeClr val="bg1"/>
                </a:solidFill>
                <a:latin typeface="微软雅黑" panose="020B0503020204020204" pitchFamily="34" charset="-122"/>
                <a:ea typeface="微软雅黑" panose="020B0503020204020204" pitchFamily="34" charset="-122"/>
              </a:rPr>
              <a:t>cpu</a:t>
            </a:r>
            <a:r>
              <a:rPr lang="en-US" altLang="zh-CN" dirty="0">
                <a:solidFill>
                  <a:schemeClr val="bg1"/>
                </a:solidFill>
                <a:latin typeface="微软雅黑" panose="020B0503020204020204" pitchFamily="34" charset="-122"/>
                <a:ea typeface="微软雅黑" panose="020B0503020204020204" pitchFamily="34" charset="-122"/>
              </a:rPr>
              <a:t>-percent=80</a:t>
            </a:r>
          </a:p>
          <a:p>
            <a:pPr marL="342900" indent="-342900">
              <a:lnSpc>
                <a:spcPct val="150000"/>
              </a:lnSpc>
              <a:buFont typeface="Arial" panose="020B0604020202020204" pitchFamily="34" charset="0"/>
              <a:buChar char="•"/>
            </a:pP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更新镜像也比较简单</a:t>
            </a:r>
            <a:r>
              <a:rPr lang="en-US" altLang="zh-CN" dirty="0">
                <a:solidFill>
                  <a:schemeClr val="bg1"/>
                </a:solidFill>
                <a:latin typeface="微软雅黑" panose="020B0503020204020204" pitchFamily="34" charset="-122"/>
                <a:ea typeface="微软雅黑" panose="020B0503020204020204" pitchFamily="34" charset="-122"/>
              </a:rPr>
              <a:t>:</a:t>
            </a:r>
          </a:p>
          <a:p>
            <a:pPr marL="342900" indent="-342900">
              <a:lnSpc>
                <a:spcPct val="150000"/>
              </a:lnSpc>
              <a:buFont typeface="Arial" panose="020B0604020202020204" pitchFamily="34" charset="0"/>
              <a:buChar char="•"/>
            </a:pPr>
            <a:r>
              <a:rPr lang="en-US" altLang="zh-CN" dirty="0" err="1">
                <a:solidFill>
                  <a:schemeClr val="bg1"/>
                </a:solidFill>
                <a:latin typeface="微软雅黑" panose="020B0503020204020204" pitchFamily="34" charset="-122"/>
                <a:ea typeface="微软雅黑" panose="020B0503020204020204" pitchFamily="34" charset="-122"/>
              </a:rPr>
              <a:t>kubectl</a:t>
            </a:r>
            <a:r>
              <a:rPr lang="en-US" altLang="zh-CN" dirty="0">
                <a:solidFill>
                  <a:schemeClr val="bg1"/>
                </a:solidFill>
                <a:latin typeface="微软雅黑" panose="020B0503020204020204" pitchFamily="34" charset="-122"/>
                <a:ea typeface="微软雅黑" panose="020B0503020204020204" pitchFamily="34" charset="-122"/>
              </a:rPr>
              <a:t> set image deployment/</a:t>
            </a:r>
            <a:r>
              <a:rPr lang="en-US" altLang="zh-CN" dirty="0" err="1">
                <a:solidFill>
                  <a:schemeClr val="bg1"/>
                </a:solidFill>
                <a:latin typeface="微软雅黑" panose="020B0503020204020204" pitchFamily="34" charset="-122"/>
                <a:ea typeface="微软雅黑" panose="020B0503020204020204" pitchFamily="34" charset="-122"/>
              </a:rPr>
              <a:t>nginx</a:t>
            </a:r>
            <a:r>
              <a:rPr lang="en-US" altLang="zh-CN" dirty="0">
                <a:solidFill>
                  <a:schemeClr val="bg1"/>
                </a:solidFill>
                <a:latin typeface="微软雅黑" panose="020B0503020204020204" pitchFamily="34" charset="-122"/>
                <a:ea typeface="微软雅黑" panose="020B0503020204020204" pitchFamily="34" charset="-122"/>
              </a:rPr>
              <a:t>-deployment </a:t>
            </a:r>
            <a:r>
              <a:rPr lang="en-US" altLang="zh-CN" dirty="0" err="1">
                <a:solidFill>
                  <a:schemeClr val="bg1"/>
                </a:solidFill>
                <a:latin typeface="微软雅黑" panose="020B0503020204020204" pitchFamily="34" charset="-122"/>
                <a:ea typeface="微软雅黑" panose="020B0503020204020204" pitchFamily="34" charset="-122"/>
              </a:rPr>
              <a:t>nginx</a:t>
            </a:r>
            <a:r>
              <a:rPr lang="en-US" altLang="zh-CN" dirty="0">
                <a:solidFill>
                  <a:schemeClr val="bg1"/>
                </a:solidFill>
                <a:latin typeface="微软雅黑" panose="020B0503020204020204" pitchFamily="34" charset="-122"/>
                <a:ea typeface="微软雅黑" panose="020B0503020204020204" pitchFamily="34" charset="-122"/>
              </a:rPr>
              <a:t>=nginx:1.9.1</a:t>
            </a:r>
          </a:p>
          <a:p>
            <a:pPr>
              <a:lnSpc>
                <a:spcPct val="150000"/>
              </a:lnSpc>
            </a:pP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回滚：</a:t>
            </a:r>
          </a:p>
          <a:p>
            <a:pPr marL="342900" indent="-342900">
              <a:lnSpc>
                <a:spcPct val="150000"/>
              </a:lnSpc>
              <a:buFont typeface="Arial" panose="020B0604020202020204" pitchFamily="34" charset="0"/>
              <a:buChar char="•"/>
            </a:pPr>
            <a:r>
              <a:rPr lang="en-US" altLang="zh-CN" dirty="0" err="1">
                <a:solidFill>
                  <a:schemeClr val="bg1"/>
                </a:solidFill>
                <a:latin typeface="微软雅黑" panose="020B0503020204020204" pitchFamily="34" charset="-122"/>
                <a:ea typeface="微软雅黑" panose="020B0503020204020204" pitchFamily="34" charset="-122"/>
              </a:rPr>
              <a:t>kubectl</a:t>
            </a:r>
            <a:r>
              <a:rPr lang="en-US" altLang="zh-CN" dirty="0">
                <a:solidFill>
                  <a:schemeClr val="bg1"/>
                </a:solidFill>
                <a:latin typeface="微软雅黑" panose="020B0503020204020204" pitchFamily="34" charset="-122"/>
                <a:ea typeface="微软雅黑" panose="020B0503020204020204" pitchFamily="34" charset="-122"/>
              </a:rPr>
              <a:t> rollout undo deployment/</a:t>
            </a:r>
            <a:r>
              <a:rPr lang="en-US" altLang="zh-CN" dirty="0" err="1">
                <a:solidFill>
                  <a:schemeClr val="bg1"/>
                </a:solidFill>
                <a:latin typeface="微软雅黑" panose="020B0503020204020204" pitchFamily="34" charset="-122"/>
                <a:ea typeface="微软雅黑" panose="020B0503020204020204" pitchFamily="34" charset="-122"/>
              </a:rPr>
              <a:t>nginx</a:t>
            </a:r>
            <a:r>
              <a:rPr lang="en-US" altLang="zh-CN" dirty="0">
                <a:solidFill>
                  <a:schemeClr val="bg1"/>
                </a:solidFill>
                <a:latin typeface="微软雅黑" panose="020B0503020204020204" pitchFamily="34" charset="-122"/>
                <a:ea typeface="微软雅黑" panose="020B0503020204020204" pitchFamily="34" charset="-122"/>
              </a:rPr>
              <a:t>-deployment</a:t>
            </a:r>
            <a:endParaRPr lang="zh-CN" altLang="en-US" sz="1200" dirty="0"/>
          </a:p>
        </p:txBody>
      </p:sp>
    </p:spTree>
    <p:custDataLst>
      <p:tags r:id="rId1"/>
    </p:custDataLst>
    <p:extLst>
      <p:ext uri="{BB962C8B-B14F-4D97-AF65-F5344CB8AC3E}">
        <p14:creationId xmlns:p14="http://schemas.microsoft.com/office/powerpoint/2010/main" val="3347988183"/>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StatefulSet</a:t>
              </a:r>
              <a:endParaRPr lang="zh-CN" altLang="en-US" sz="2000" b="1" kern="0" dirty="0">
                <a:solidFill>
                  <a:schemeClr val="bg1"/>
                </a:solidFill>
                <a:ea typeface="微软雅黑" panose="020B0503020204020204" charset="-122"/>
              </a:endParaRPr>
            </a:p>
          </p:txBody>
        </p:sp>
      </p:grpSp>
      <p:sp>
        <p:nvSpPr>
          <p:cNvPr id="8" name="TextBox 3">
            <a:extLst>
              <a:ext uri="{FF2B5EF4-FFF2-40B4-BE49-F238E27FC236}">
                <a16:creationId xmlns:a16="http://schemas.microsoft.com/office/drawing/2014/main" id="{926F82D5-6F2D-44DF-8C39-740EB0D360C4}"/>
              </a:ext>
            </a:extLst>
          </p:cNvPr>
          <p:cNvSpPr txBox="1"/>
          <p:nvPr/>
        </p:nvSpPr>
        <p:spPr>
          <a:xfrm>
            <a:off x="675599" y="1197620"/>
            <a:ext cx="9911719" cy="4803816"/>
          </a:xfrm>
          <a:prstGeom prst="rect">
            <a:avLst/>
          </a:prstGeom>
          <a:noFill/>
        </p:spPr>
        <p:txBody>
          <a:bodyPr wrap="square" rtlCol="0">
            <a:spAutoFit/>
          </a:bodyPr>
          <a:lstStyle/>
          <a:p>
            <a:pPr>
              <a:lnSpc>
                <a:spcPct val="150000"/>
              </a:lnSpc>
            </a:pPr>
            <a:r>
              <a:rPr lang="en-US" altLang="zh-CN" sz="2000" dirty="0" err="1">
                <a:solidFill>
                  <a:schemeClr val="bg1"/>
                </a:solidFill>
                <a:latin typeface="微软雅黑" panose="020B0503020204020204" pitchFamily="34" charset="-122"/>
                <a:ea typeface="微软雅黑" panose="020B0503020204020204" pitchFamily="34" charset="-122"/>
              </a:rPr>
              <a:t>StatefulSet</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作为 </a:t>
            </a:r>
            <a:r>
              <a:rPr lang="en-US" altLang="zh-CN" sz="2000" dirty="0">
                <a:solidFill>
                  <a:schemeClr val="bg1"/>
                </a:solidFill>
                <a:latin typeface="微软雅黑" panose="020B0503020204020204" pitchFamily="34" charset="-122"/>
                <a:ea typeface="微软雅黑" panose="020B0503020204020204" pitchFamily="34" charset="-122"/>
              </a:rPr>
              <a:t>Controller </a:t>
            </a:r>
            <a:r>
              <a:rPr lang="zh-CN" altLang="en-US" sz="2000" dirty="0">
                <a:solidFill>
                  <a:schemeClr val="bg1"/>
                </a:solidFill>
                <a:latin typeface="微软雅黑" panose="020B0503020204020204" pitchFamily="34" charset="-122"/>
                <a:ea typeface="微软雅黑" panose="020B0503020204020204" pitchFamily="34" charset="-122"/>
              </a:rPr>
              <a:t>为 </a:t>
            </a:r>
            <a:r>
              <a:rPr lang="en-US" altLang="zh-CN" sz="2000" dirty="0">
                <a:solidFill>
                  <a:schemeClr val="bg1"/>
                </a:solidFill>
                <a:latin typeface="微软雅黑" panose="020B0503020204020204" pitchFamily="34" charset="-122"/>
                <a:ea typeface="微软雅黑" panose="020B0503020204020204" pitchFamily="34" charset="-122"/>
              </a:rPr>
              <a:t>Pod </a:t>
            </a:r>
            <a:r>
              <a:rPr lang="zh-CN" altLang="en-US" sz="2000" dirty="0">
                <a:solidFill>
                  <a:schemeClr val="bg1"/>
                </a:solidFill>
                <a:latin typeface="微软雅黑" panose="020B0503020204020204" pitchFamily="34" charset="-122"/>
                <a:ea typeface="微软雅黑" panose="020B0503020204020204" pitchFamily="34" charset="-122"/>
              </a:rPr>
              <a:t>提供唯一的标识。它可以保证部署和 </a:t>
            </a:r>
            <a:r>
              <a:rPr lang="en-US" altLang="zh-CN" sz="2000" dirty="0">
                <a:solidFill>
                  <a:schemeClr val="bg1"/>
                </a:solidFill>
                <a:latin typeface="微软雅黑" panose="020B0503020204020204" pitchFamily="34" charset="-122"/>
                <a:ea typeface="微软雅黑" panose="020B0503020204020204" pitchFamily="34" charset="-122"/>
              </a:rPr>
              <a:t>scale </a:t>
            </a:r>
            <a:r>
              <a:rPr lang="zh-CN" altLang="en-US" sz="2000" dirty="0">
                <a:solidFill>
                  <a:schemeClr val="bg1"/>
                </a:solidFill>
                <a:latin typeface="微软雅黑" panose="020B0503020204020204" pitchFamily="34" charset="-122"/>
                <a:ea typeface="微软雅黑" panose="020B0503020204020204" pitchFamily="34" charset="-122"/>
              </a:rPr>
              <a:t>的顺序。</a:t>
            </a:r>
          </a:p>
          <a:p>
            <a:pPr>
              <a:lnSpc>
                <a:spcPct val="150000"/>
              </a:lnSpc>
            </a:pPr>
            <a:r>
              <a:rPr lang="en-US" altLang="zh-CN" sz="2000" dirty="0" err="1">
                <a:solidFill>
                  <a:schemeClr val="bg1"/>
                </a:solidFill>
                <a:latin typeface="微软雅黑" panose="020B0503020204020204" pitchFamily="34" charset="-122"/>
                <a:ea typeface="微软雅黑" panose="020B0503020204020204" pitchFamily="34" charset="-122"/>
              </a:rPr>
              <a:t>StatefulSet</a:t>
            </a:r>
            <a:r>
              <a:rPr lang="zh-CN" altLang="en-US" sz="2000" dirty="0">
                <a:solidFill>
                  <a:schemeClr val="bg1"/>
                </a:solidFill>
                <a:latin typeface="微软雅黑" panose="020B0503020204020204" pitchFamily="34" charset="-122"/>
                <a:ea typeface="微软雅黑" panose="020B0503020204020204" pitchFamily="34" charset="-122"/>
              </a:rPr>
              <a:t>是为了解决有状态服务的问题（对应</a:t>
            </a:r>
            <a:r>
              <a:rPr lang="en-US" altLang="zh-CN" sz="2000" dirty="0">
                <a:solidFill>
                  <a:schemeClr val="bg1"/>
                </a:solidFill>
                <a:latin typeface="微软雅黑" panose="020B0503020204020204" pitchFamily="34" charset="-122"/>
                <a:ea typeface="微软雅黑" panose="020B0503020204020204" pitchFamily="34" charset="-122"/>
              </a:rPr>
              <a:t>Deployments</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err="1">
                <a:solidFill>
                  <a:schemeClr val="bg1"/>
                </a:solidFill>
                <a:latin typeface="微软雅黑" panose="020B0503020204020204" pitchFamily="34" charset="-122"/>
                <a:ea typeface="微软雅黑" panose="020B0503020204020204" pitchFamily="34" charset="-122"/>
              </a:rPr>
              <a:t>ReplicaSets</a:t>
            </a:r>
            <a:r>
              <a:rPr lang="zh-CN" altLang="en-US" sz="2000" dirty="0">
                <a:solidFill>
                  <a:schemeClr val="bg1"/>
                </a:solidFill>
                <a:latin typeface="微软雅黑" panose="020B0503020204020204" pitchFamily="34" charset="-122"/>
                <a:ea typeface="微软雅黑" panose="020B0503020204020204" pitchFamily="34" charset="-122"/>
              </a:rPr>
              <a:t>是为无状态服务而设计），其应用场景包括：</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稳定的持久化存储，即</a:t>
            </a:r>
            <a:r>
              <a:rPr lang="en-US" altLang="zh-CN" dirty="0">
                <a:solidFill>
                  <a:schemeClr val="bg1"/>
                </a:solidFill>
                <a:latin typeface="微软雅黑" panose="020B0503020204020204" pitchFamily="34" charset="-122"/>
                <a:ea typeface="微软雅黑" panose="020B0503020204020204" pitchFamily="34" charset="-122"/>
              </a:rPr>
              <a:t>Pod</a:t>
            </a:r>
            <a:r>
              <a:rPr lang="zh-CN" altLang="en-US" dirty="0">
                <a:solidFill>
                  <a:schemeClr val="bg1"/>
                </a:solidFill>
                <a:latin typeface="微软雅黑" panose="020B0503020204020204" pitchFamily="34" charset="-122"/>
                <a:ea typeface="微软雅黑" panose="020B0503020204020204" pitchFamily="34" charset="-122"/>
              </a:rPr>
              <a:t>重新调度后还是能访问到相同的持久化数据，基于</a:t>
            </a:r>
            <a:r>
              <a:rPr lang="en-US" altLang="zh-CN" dirty="0">
                <a:solidFill>
                  <a:schemeClr val="bg1"/>
                </a:solidFill>
                <a:latin typeface="微软雅黑" panose="020B0503020204020204" pitchFamily="34" charset="-122"/>
                <a:ea typeface="微软雅黑" panose="020B0503020204020204" pitchFamily="34" charset="-122"/>
              </a:rPr>
              <a:t>PVC</a:t>
            </a:r>
            <a:r>
              <a:rPr lang="zh-CN" altLang="en-US" dirty="0">
                <a:solidFill>
                  <a:schemeClr val="bg1"/>
                </a:solidFill>
                <a:latin typeface="微软雅黑" panose="020B0503020204020204" pitchFamily="34" charset="-122"/>
                <a:ea typeface="微软雅黑" panose="020B0503020204020204" pitchFamily="34" charset="-122"/>
              </a:rPr>
              <a:t>来实现</a:t>
            </a:r>
          </a:p>
          <a:p>
            <a:pPr marL="342900" indent="-34290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稳定的网络标志，即</a:t>
            </a:r>
            <a:r>
              <a:rPr lang="en-US" altLang="zh-CN" dirty="0">
                <a:solidFill>
                  <a:schemeClr val="bg1"/>
                </a:solidFill>
                <a:latin typeface="微软雅黑" panose="020B0503020204020204" pitchFamily="34" charset="-122"/>
                <a:ea typeface="微软雅黑" panose="020B0503020204020204" pitchFamily="34" charset="-122"/>
              </a:rPr>
              <a:t>Pod</a:t>
            </a:r>
            <a:r>
              <a:rPr lang="zh-CN" altLang="en-US" dirty="0">
                <a:solidFill>
                  <a:schemeClr val="bg1"/>
                </a:solidFill>
                <a:latin typeface="微软雅黑" panose="020B0503020204020204" pitchFamily="34" charset="-122"/>
                <a:ea typeface="微软雅黑" panose="020B0503020204020204" pitchFamily="34" charset="-122"/>
              </a:rPr>
              <a:t>重新调度后其</a:t>
            </a:r>
            <a:r>
              <a:rPr lang="en-US" altLang="zh-CN" dirty="0" err="1">
                <a:solidFill>
                  <a:schemeClr val="bg1"/>
                </a:solidFill>
                <a:latin typeface="微软雅黑" panose="020B0503020204020204" pitchFamily="34" charset="-122"/>
                <a:ea typeface="微软雅黑" panose="020B0503020204020204" pitchFamily="34" charset="-122"/>
              </a:rPr>
              <a:t>PodName</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err="1">
                <a:solidFill>
                  <a:schemeClr val="bg1"/>
                </a:solidFill>
                <a:latin typeface="微软雅黑" panose="020B0503020204020204" pitchFamily="34" charset="-122"/>
                <a:ea typeface="微软雅黑" panose="020B0503020204020204" pitchFamily="34" charset="-122"/>
              </a:rPr>
              <a:t>HostName</a:t>
            </a:r>
            <a:r>
              <a:rPr lang="zh-CN" altLang="en-US" dirty="0">
                <a:solidFill>
                  <a:schemeClr val="bg1"/>
                </a:solidFill>
                <a:latin typeface="微软雅黑" panose="020B0503020204020204" pitchFamily="34" charset="-122"/>
                <a:ea typeface="微软雅黑" panose="020B0503020204020204" pitchFamily="34" charset="-122"/>
              </a:rPr>
              <a:t>不变，基于</a:t>
            </a:r>
            <a:r>
              <a:rPr lang="en-US" altLang="zh-CN" dirty="0">
                <a:solidFill>
                  <a:schemeClr val="bg1"/>
                </a:solidFill>
                <a:latin typeface="微软雅黑" panose="020B0503020204020204" pitchFamily="34" charset="-122"/>
                <a:ea typeface="微软雅黑" panose="020B0503020204020204" pitchFamily="34" charset="-122"/>
              </a:rPr>
              <a:t>Headless Service</a:t>
            </a:r>
            <a:r>
              <a:rPr lang="zh-CN" altLang="en-US" dirty="0">
                <a:solidFill>
                  <a:schemeClr val="bg1"/>
                </a:solidFill>
                <a:latin typeface="微软雅黑" panose="020B0503020204020204" pitchFamily="34" charset="-122"/>
                <a:ea typeface="微软雅黑" panose="020B0503020204020204" pitchFamily="34" charset="-122"/>
              </a:rPr>
              <a:t>（即没有</a:t>
            </a:r>
            <a:r>
              <a:rPr lang="en-US" altLang="zh-CN" dirty="0">
                <a:solidFill>
                  <a:schemeClr val="bg1"/>
                </a:solidFill>
                <a:latin typeface="微软雅黑" panose="020B0503020204020204" pitchFamily="34" charset="-122"/>
                <a:ea typeface="微软雅黑" panose="020B0503020204020204" pitchFamily="34" charset="-122"/>
              </a:rPr>
              <a:t>Cluster IP</a:t>
            </a:r>
            <a:r>
              <a:rPr lang="zh-CN" altLang="en-US" dirty="0">
                <a:solidFill>
                  <a:schemeClr val="bg1"/>
                </a:solidFill>
                <a:latin typeface="微软雅黑" panose="020B0503020204020204" pitchFamily="34" charset="-122"/>
                <a:ea typeface="微软雅黑" panose="020B0503020204020204" pitchFamily="34" charset="-122"/>
              </a:rPr>
              <a:t>的</a:t>
            </a:r>
            <a:r>
              <a:rPr lang="en-US" altLang="zh-CN" dirty="0">
                <a:solidFill>
                  <a:schemeClr val="bg1"/>
                </a:solidFill>
                <a:latin typeface="微软雅黑" panose="020B0503020204020204" pitchFamily="34" charset="-122"/>
                <a:ea typeface="微软雅黑" panose="020B0503020204020204" pitchFamily="34" charset="-122"/>
              </a:rPr>
              <a:t>Service</a:t>
            </a:r>
            <a:r>
              <a:rPr lang="zh-CN" altLang="en-US" dirty="0">
                <a:solidFill>
                  <a:schemeClr val="bg1"/>
                </a:solidFill>
                <a:latin typeface="微软雅黑" panose="020B0503020204020204" pitchFamily="34" charset="-122"/>
                <a:ea typeface="微软雅黑" panose="020B0503020204020204" pitchFamily="34" charset="-122"/>
              </a:rPr>
              <a:t>）来实现</a:t>
            </a:r>
          </a:p>
          <a:p>
            <a:pPr marL="342900" indent="-34290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有序部署，有序扩展，即</a:t>
            </a:r>
            <a:r>
              <a:rPr lang="en-US" altLang="zh-CN" dirty="0">
                <a:solidFill>
                  <a:schemeClr val="bg1"/>
                </a:solidFill>
                <a:latin typeface="微软雅黑" panose="020B0503020204020204" pitchFamily="34" charset="-122"/>
                <a:ea typeface="微软雅黑" panose="020B0503020204020204" pitchFamily="34" charset="-122"/>
              </a:rPr>
              <a:t>Pod</a:t>
            </a:r>
            <a:r>
              <a:rPr lang="zh-CN" altLang="en-US" dirty="0">
                <a:solidFill>
                  <a:schemeClr val="bg1"/>
                </a:solidFill>
                <a:latin typeface="微软雅黑" panose="020B0503020204020204" pitchFamily="34" charset="-122"/>
                <a:ea typeface="微软雅黑" panose="020B0503020204020204" pitchFamily="34" charset="-122"/>
              </a:rPr>
              <a:t>是有顺序的，在部署或者扩展的时候要依据定义的顺序依次依次进行（即从</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到</a:t>
            </a:r>
            <a:r>
              <a:rPr lang="en-US" altLang="zh-CN" dirty="0">
                <a:solidFill>
                  <a:schemeClr val="bg1"/>
                </a:solidFill>
                <a:latin typeface="微软雅黑" panose="020B0503020204020204" pitchFamily="34" charset="-122"/>
                <a:ea typeface="微软雅黑" panose="020B0503020204020204" pitchFamily="34" charset="-122"/>
              </a:rPr>
              <a:t>N-1</a:t>
            </a:r>
            <a:r>
              <a:rPr lang="zh-CN" altLang="en-US" dirty="0">
                <a:solidFill>
                  <a:schemeClr val="bg1"/>
                </a:solidFill>
                <a:latin typeface="微软雅黑" panose="020B0503020204020204" pitchFamily="34" charset="-122"/>
                <a:ea typeface="微软雅黑" panose="020B0503020204020204" pitchFamily="34" charset="-122"/>
              </a:rPr>
              <a:t>，在下一个</a:t>
            </a:r>
            <a:r>
              <a:rPr lang="en-US" altLang="zh-CN" dirty="0">
                <a:solidFill>
                  <a:schemeClr val="bg1"/>
                </a:solidFill>
                <a:latin typeface="微软雅黑" panose="020B0503020204020204" pitchFamily="34" charset="-122"/>
                <a:ea typeface="微软雅黑" panose="020B0503020204020204" pitchFamily="34" charset="-122"/>
              </a:rPr>
              <a:t>Pod</a:t>
            </a:r>
            <a:r>
              <a:rPr lang="zh-CN" altLang="en-US" dirty="0">
                <a:solidFill>
                  <a:schemeClr val="bg1"/>
                </a:solidFill>
                <a:latin typeface="微软雅黑" panose="020B0503020204020204" pitchFamily="34" charset="-122"/>
                <a:ea typeface="微软雅黑" panose="020B0503020204020204" pitchFamily="34" charset="-122"/>
              </a:rPr>
              <a:t>运行之前所有之前的</a:t>
            </a:r>
            <a:r>
              <a:rPr lang="en-US" altLang="zh-CN" dirty="0">
                <a:solidFill>
                  <a:schemeClr val="bg1"/>
                </a:solidFill>
                <a:latin typeface="微软雅黑" panose="020B0503020204020204" pitchFamily="34" charset="-122"/>
                <a:ea typeface="微软雅黑" panose="020B0503020204020204" pitchFamily="34" charset="-122"/>
              </a:rPr>
              <a:t>Pod</a:t>
            </a:r>
            <a:r>
              <a:rPr lang="zh-CN" altLang="en-US" dirty="0">
                <a:solidFill>
                  <a:schemeClr val="bg1"/>
                </a:solidFill>
                <a:latin typeface="微软雅黑" panose="020B0503020204020204" pitchFamily="34" charset="-122"/>
                <a:ea typeface="微软雅黑" panose="020B0503020204020204" pitchFamily="34" charset="-122"/>
              </a:rPr>
              <a:t>必须都是</a:t>
            </a:r>
            <a:r>
              <a:rPr lang="en-US" altLang="zh-CN" dirty="0">
                <a:solidFill>
                  <a:schemeClr val="bg1"/>
                </a:solidFill>
                <a:latin typeface="微软雅黑" panose="020B0503020204020204" pitchFamily="34" charset="-122"/>
                <a:ea typeface="微软雅黑" panose="020B0503020204020204" pitchFamily="34" charset="-122"/>
              </a:rPr>
              <a:t>Running</a:t>
            </a:r>
            <a:r>
              <a:rPr lang="zh-CN" altLang="en-US" dirty="0">
                <a:solidFill>
                  <a:schemeClr val="bg1"/>
                </a:solidFill>
                <a:latin typeface="微软雅黑" panose="020B0503020204020204" pitchFamily="34" charset="-122"/>
                <a:ea typeface="微软雅黑" panose="020B0503020204020204" pitchFamily="34" charset="-122"/>
              </a:rPr>
              <a:t>和</a:t>
            </a:r>
            <a:r>
              <a:rPr lang="en-US" altLang="zh-CN" dirty="0">
                <a:solidFill>
                  <a:schemeClr val="bg1"/>
                </a:solidFill>
                <a:latin typeface="微软雅黑" panose="020B0503020204020204" pitchFamily="34" charset="-122"/>
                <a:ea typeface="微软雅黑" panose="020B0503020204020204" pitchFamily="34" charset="-122"/>
              </a:rPr>
              <a:t>Ready</a:t>
            </a:r>
            <a:r>
              <a:rPr lang="zh-CN" altLang="en-US" dirty="0">
                <a:solidFill>
                  <a:schemeClr val="bg1"/>
                </a:solidFill>
                <a:latin typeface="微软雅黑" panose="020B0503020204020204" pitchFamily="34" charset="-122"/>
                <a:ea typeface="微软雅黑" panose="020B0503020204020204" pitchFamily="34" charset="-122"/>
              </a:rPr>
              <a:t>状态），基于</a:t>
            </a:r>
            <a:r>
              <a:rPr lang="en-US" altLang="zh-CN" dirty="0" err="1">
                <a:solidFill>
                  <a:schemeClr val="bg1"/>
                </a:solidFill>
                <a:latin typeface="微软雅黑" panose="020B0503020204020204" pitchFamily="34" charset="-122"/>
                <a:ea typeface="微软雅黑" panose="020B0503020204020204" pitchFamily="34" charset="-122"/>
              </a:rPr>
              <a:t>init</a:t>
            </a:r>
            <a:r>
              <a:rPr lang="en-US" altLang="zh-CN" dirty="0">
                <a:solidFill>
                  <a:schemeClr val="bg1"/>
                </a:solidFill>
                <a:latin typeface="微软雅黑" panose="020B0503020204020204" pitchFamily="34" charset="-122"/>
                <a:ea typeface="微软雅黑" panose="020B0503020204020204" pitchFamily="34" charset="-122"/>
              </a:rPr>
              <a:t> containers</a:t>
            </a:r>
            <a:r>
              <a:rPr lang="zh-CN" altLang="en-US" dirty="0">
                <a:solidFill>
                  <a:schemeClr val="bg1"/>
                </a:solidFill>
                <a:latin typeface="微软雅黑" panose="020B0503020204020204" pitchFamily="34" charset="-122"/>
                <a:ea typeface="微软雅黑" panose="020B0503020204020204" pitchFamily="34" charset="-122"/>
              </a:rPr>
              <a:t>来实现</a:t>
            </a:r>
          </a:p>
          <a:p>
            <a:pPr marL="342900" indent="-34290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有序收缩，有序删除（即从</a:t>
            </a:r>
            <a:r>
              <a:rPr lang="en-US" altLang="zh-CN" dirty="0">
                <a:solidFill>
                  <a:schemeClr val="bg1"/>
                </a:solidFill>
                <a:latin typeface="微软雅黑" panose="020B0503020204020204" pitchFamily="34" charset="-122"/>
                <a:ea typeface="微软雅黑" panose="020B0503020204020204" pitchFamily="34" charset="-122"/>
              </a:rPr>
              <a:t>N-1</a:t>
            </a:r>
            <a:r>
              <a:rPr lang="zh-CN" altLang="en-US" dirty="0">
                <a:solidFill>
                  <a:schemeClr val="bg1"/>
                </a:solidFill>
                <a:latin typeface="微软雅黑" panose="020B0503020204020204" pitchFamily="34" charset="-122"/>
                <a:ea typeface="微软雅黑" panose="020B0503020204020204" pitchFamily="34" charset="-122"/>
              </a:rPr>
              <a:t>到</a:t>
            </a:r>
            <a:r>
              <a:rPr lang="en-US" altLang="zh-CN" dirty="0">
                <a:solidFill>
                  <a:schemeClr val="bg1"/>
                </a:solidFill>
                <a:latin typeface="微软雅黑" panose="020B0503020204020204" pitchFamily="34" charset="-122"/>
                <a:ea typeface="微软雅黑" panose="020B0503020204020204" pitchFamily="34" charset="-122"/>
              </a:rPr>
              <a:t>0</a:t>
            </a:r>
            <a:r>
              <a:rPr lang="zh-CN" altLang="en-US" dirty="0">
                <a:solidFill>
                  <a:schemeClr val="bg1"/>
                </a:solidFill>
                <a:latin typeface="微软雅黑" panose="020B0503020204020204" pitchFamily="34" charset="-122"/>
                <a:ea typeface="微软雅黑" panose="020B0503020204020204" pitchFamily="34" charset="-122"/>
              </a:rPr>
              <a:t>）</a:t>
            </a:r>
            <a:endParaRPr lang="zh-CN" altLang="en-US" sz="1200" dirty="0"/>
          </a:p>
        </p:txBody>
      </p:sp>
    </p:spTree>
    <p:custDataLst>
      <p:tags r:id="rId1"/>
    </p:custDataLst>
    <p:extLst>
      <p:ext uri="{BB962C8B-B14F-4D97-AF65-F5344CB8AC3E}">
        <p14:creationId xmlns:p14="http://schemas.microsoft.com/office/powerpoint/2010/main" val="3773332336"/>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StatefulSet</a:t>
              </a:r>
              <a:endParaRPr lang="zh-CN" altLang="en-US" sz="2000" b="1" kern="0" dirty="0">
                <a:solidFill>
                  <a:schemeClr val="bg1"/>
                </a:solidFill>
                <a:ea typeface="微软雅黑" panose="020B0503020204020204" charset="-122"/>
              </a:endParaRPr>
            </a:p>
          </p:txBody>
        </p:sp>
      </p:grpSp>
      <p:sp>
        <p:nvSpPr>
          <p:cNvPr id="8" name="TextBox 3">
            <a:extLst>
              <a:ext uri="{FF2B5EF4-FFF2-40B4-BE49-F238E27FC236}">
                <a16:creationId xmlns:a16="http://schemas.microsoft.com/office/drawing/2014/main" id="{926F82D5-6F2D-44DF-8C39-740EB0D360C4}"/>
              </a:ext>
            </a:extLst>
          </p:cNvPr>
          <p:cNvSpPr txBox="1"/>
          <p:nvPr/>
        </p:nvSpPr>
        <p:spPr>
          <a:xfrm>
            <a:off x="675599" y="1197620"/>
            <a:ext cx="5007765" cy="4947893"/>
          </a:xfrm>
          <a:prstGeom prst="rect">
            <a:avLst/>
          </a:prstGeom>
          <a:noFill/>
        </p:spPr>
        <p:txBody>
          <a:bodyPr wrap="square" rtlCol="0">
            <a:spAutoFit/>
          </a:bodyPr>
          <a:lstStyle/>
          <a:p>
            <a:pPr>
              <a:lnSpc>
                <a:spcPct val="150000"/>
              </a:lnSpc>
            </a:pPr>
            <a:r>
              <a:rPr lang="en-US" altLang="zh-CN" dirty="0" err="1">
                <a:solidFill>
                  <a:schemeClr val="bg1"/>
                </a:solidFill>
                <a:latin typeface="微软雅黑" panose="020B0503020204020204" pitchFamily="34" charset="-122"/>
                <a:ea typeface="微软雅黑" panose="020B0503020204020204" pitchFamily="34" charset="-122"/>
              </a:rPr>
              <a:t>apiVersion</a:t>
            </a:r>
            <a:r>
              <a:rPr lang="en-US" altLang="zh-CN" dirty="0">
                <a:solidFill>
                  <a:schemeClr val="bg1"/>
                </a:solidFill>
                <a:latin typeface="微软雅黑" panose="020B0503020204020204" pitchFamily="34" charset="-122"/>
                <a:ea typeface="微软雅黑" panose="020B0503020204020204" pitchFamily="34" charset="-122"/>
              </a:rPr>
              <a:t>: apps/v1beta1</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kind: </a:t>
            </a:r>
            <a:r>
              <a:rPr lang="en-US" altLang="zh-CN" dirty="0" err="1">
                <a:solidFill>
                  <a:schemeClr val="bg1"/>
                </a:solidFill>
                <a:latin typeface="微软雅黑" panose="020B0503020204020204" pitchFamily="34" charset="-122"/>
                <a:ea typeface="微软雅黑" panose="020B0503020204020204" pitchFamily="34" charset="-122"/>
              </a:rPr>
              <a:t>StatefulSet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metadata:</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name: web</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spec:</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serviceName</a:t>
            </a:r>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nginx</a:t>
            </a:r>
            <a:r>
              <a:rPr lang="en-US" altLang="zh-CN" dirty="0">
                <a:solidFill>
                  <a:schemeClr val="bg1"/>
                </a:solidFill>
                <a:latin typeface="微软雅黑" panose="020B0503020204020204" pitchFamily="34" charset="-122"/>
                <a:ea typeface="微软雅黑" panose="020B0503020204020204" pitchFamily="34" charset="-122"/>
              </a:rPr>
              <a:t>"</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replicas: 2</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template:</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metadata:</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labels:</a:t>
            </a: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        app: </a:t>
            </a:r>
            <a:r>
              <a:rPr lang="en-US" altLang="zh-CN" dirty="0" err="1">
                <a:solidFill>
                  <a:schemeClr val="bg1"/>
                </a:solidFill>
                <a:latin typeface="微软雅黑" panose="020B0503020204020204" pitchFamily="34" charset="-122"/>
                <a:ea typeface="微软雅黑" panose="020B0503020204020204" pitchFamily="34" charset="-122"/>
              </a:rPr>
              <a:t>nginx</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a:t>
            </a:r>
          </a:p>
        </p:txBody>
      </p:sp>
      <p:sp>
        <p:nvSpPr>
          <p:cNvPr id="12" name="TextBox 3">
            <a:extLst>
              <a:ext uri="{FF2B5EF4-FFF2-40B4-BE49-F238E27FC236}">
                <a16:creationId xmlns:a16="http://schemas.microsoft.com/office/drawing/2014/main" id="{2A606649-A09F-4B16-9C33-6AB3CF3BEE71}"/>
              </a:ext>
            </a:extLst>
          </p:cNvPr>
          <p:cNvSpPr txBox="1"/>
          <p:nvPr/>
        </p:nvSpPr>
        <p:spPr>
          <a:xfrm>
            <a:off x="5753976" y="1197620"/>
            <a:ext cx="5007765" cy="5224892"/>
          </a:xfrm>
          <a:prstGeom prst="rect">
            <a:avLst/>
          </a:prstGeom>
          <a:noFill/>
        </p:spPr>
        <p:txBody>
          <a:bodyPr wrap="square" rtlCol="0">
            <a:spAutoFit/>
          </a:bodyPr>
          <a:lstStyle/>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spec:</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containers:</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 name: </a:t>
            </a:r>
            <a:r>
              <a:rPr lang="en-US" altLang="zh-CN" sz="1400" dirty="0" err="1">
                <a:solidFill>
                  <a:schemeClr val="bg1"/>
                </a:solidFill>
                <a:latin typeface="微软雅黑" panose="020B0503020204020204" pitchFamily="34" charset="-122"/>
                <a:ea typeface="微软雅黑" panose="020B0503020204020204" pitchFamily="34" charset="-122"/>
              </a:rPr>
              <a:t>nginx</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image: gcr.io/</a:t>
            </a:r>
            <a:r>
              <a:rPr lang="en-US" altLang="zh-CN" sz="1400" dirty="0" err="1">
                <a:solidFill>
                  <a:schemeClr val="bg1"/>
                </a:solidFill>
                <a:latin typeface="微软雅黑" panose="020B0503020204020204" pitchFamily="34" charset="-122"/>
                <a:ea typeface="微软雅黑" panose="020B0503020204020204" pitchFamily="34" charset="-122"/>
              </a:rPr>
              <a:t>google_containers</a:t>
            </a:r>
            <a:r>
              <a:rPr lang="en-US" altLang="zh-CN" sz="1400" dirty="0">
                <a:solidFill>
                  <a:schemeClr val="bg1"/>
                </a:solidFill>
                <a:latin typeface="微软雅黑" panose="020B0503020204020204" pitchFamily="34" charset="-122"/>
                <a:ea typeface="微软雅黑" panose="020B0503020204020204" pitchFamily="34" charset="-122"/>
              </a:rPr>
              <a:t>/nginx-slim:0.8</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ports:</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 </a:t>
            </a:r>
            <a:r>
              <a:rPr lang="en-US" altLang="zh-CN" sz="1400" dirty="0" err="1">
                <a:solidFill>
                  <a:schemeClr val="bg1"/>
                </a:solidFill>
                <a:latin typeface="微软雅黑" panose="020B0503020204020204" pitchFamily="34" charset="-122"/>
                <a:ea typeface="微软雅黑" panose="020B0503020204020204" pitchFamily="34" charset="-122"/>
              </a:rPr>
              <a:t>containerPort</a:t>
            </a:r>
            <a:r>
              <a:rPr lang="en-US" altLang="zh-CN" sz="1400" dirty="0">
                <a:solidFill>
                  <a:schemeClr val="bg1"/>
                </a:solidFill>
                <a:latin typeface="微软雅黑" panose="020B0503020204020204" pitchFamily="34" charset="-122"/>
                <a:ea typeface="微软雅黑" panose="020B0503020204020204" pitchFamily="34" charset="-122"/>
              </a:rPr>
              <a:t>: 80</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name: web</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err="1">
                <a:solidFill>
                  <a:schemeClr val="bg1"/>
                </a:solidFill>
                <a:latin typeface="微软雅黑" panose="020B0503020204020204" pitchFamily="34" charset="-122"/>
                <a:ea typeface="微软雅黑" panose="020B0503020204020204" pitchFamily="34" charset="-122"/>
              </a:rPr>
              <a:t>volumeMounts</a:t>
            </a:r>
            <a:r>
              <a:rPr lang="en-US" altLang="zh-CN" sz="1400" dirty="0">
                <a:solidFill>
                  <a:schemeClr val="bg1"/>
                </a:solidFill>
                <a:latin typeface="微软雅黑" panose="020B0503020204020204" pitchFamily="34" charset="-122"/>
                <a:ea typeface="微软雅黑" panose="020B0503020204020204" pitchFamily="34" charset="-122"/>
              </a:rPr>
              <a:t>:</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 name: www</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err="1">
                <a:solidFill>
                  <a:schemeClr val="bg1"/>
                </a:solidFill>
                <a:latin typeface="微软雅黑" panose="020B0503020204020204" pitchFamily="34" charset="-122"/>
                <a:ea typeface="微软雅黑" panose="020B0503020204020204" pitchFamily="34" charset="-122"/>
              </a:rPr>
              <a:t>mountPath</a:t>
            </a: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err="1">
                <a:solidFill>
                  <a:schemeClr val="bg1"/>
                </a:solidFill>
                <a:latin typeface="微软雅黑" panose="020B0503020204020204" pitchFamily="34" charset="-122"/>
                <a:ea typeface="微软雅黑" panose="020B0503020204020204" pitchFamily="34" charset="-122"/>
              </a:rPr>
              <a:t>usr</a:t>
            </a:r>
            <a:r>
              <a:rPr lang="en-US" altLang="zh-CN" sz="1400" dirty="0">
                <a:solidFill>
                  <a:schemeClr val="bg1"/>
                </a:solidFill>
                <a:latin typeface="微软雅黑" panose="020B0503020204020204" pitchFamily="34" charset="-122"/>
                <a:ea typeface="微软雅黑" panose="020B0503020204020204" pitchFamily="34" charset="-122"/>
              </a:rPr>
              <a:t>/share/</a:t>
            </a:r>
            <a:r>
              <a:rPr lang="en-US" altLang="zh-CN" sz="1400" dirty="0" err="1">
                <a:solidFill>
                  <a:schemeClr val="bg1"/>
                </a:solidFill>
                <a:latin typeface="微软雅黑" panose="020B0503020204020204" pitchFamily="34" charset="-122"/>
                <a:ea typeface="微软雅黑" panose="020B0503020204020204" pitchFamily="34" charset="-122"/>
              </a:rPr>
              <a:t>nginx</a:t>
            </a:r>
            <a:r>
              <a:rPr lang="en-US" altLang="zh-CN" sz="1400" dirty="0">
                <a:solidFill>
                  <a:schemeClr val="bg1"/>
                </a:solidFill>
                <a:latin typeface="微软雅黑" panose="020B0503020204020204" pitchFamily="34" charset="-122"/>
                <a:ea typeface="微软雅黑" panose="020B0503020204020204" pitchFamily="34" charset="-122"/>
              </a:rPr>
              <a:t>/html</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err="1">
                <a:solidFill>
                  <a:schemeClr val="bg1"/>
                </a:solidFill>
                <a:latin typeface="微软雅黑" panose="020B0503020204020204" pitchFamily="34" charset="-122"/>
                <a:ea typeface="微软雅黑" panose="020B0503020204020204" pitchFamily="34" charset="-122"/>
              </a:rPr>
              <a:t>volumeClaimTemplates</a:t>
            </a:r>
            <a:r>
              <a:rPr lang="en-US" altLang="zh-CN" sz="1400" dirty="0">
                <a:solidFill>
                  <a:schemeClr val="bg1"/>
                </a:solidFill>
                <a:latin typeface="微软雅黑" panose="020B0503020204020204" pitchFamily="34" charset="-122"/>
                <a:ea typeface="微软雅黑" panose="020B0503020204020204" pitchFamily="34" charset="-122"/>
              </a:rPr>
              <a:t>:</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spec:</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a:t>
            </a:r>
            <a:r>
              <a:rPr lang="en-US" altLang="zh-CN" sz="1400" dirty="0" err="1">
                <a:solidFill>
                  <a:schemeClr val="bg1"/>
                </a:solidFill>
                <a:latin typeface="微软雅黑" panose="020B0503020204020204" pitchFamily="34" charset="-122"/>
                <a:ea typeface="微软雅黑" panose="020B0503020204020204" pitchFamily="34" charset="-122"/>
              </a:rPr>
              <a:t>accessModes</a:t>
            </a:r>
            <a:r>
              <a:rPr lang="en-US" altLang="zh-CN" sz="1400" dirty="0">
                <a:solidFill>
                  <a:schemeClr val="bg1"/>
                </a:solidFill>
                <a:latin typeface="微软雅黑" panose="020B0503020204020204" pitchFamily="34" charset="-122"/>
                <a:ea typeface="微软雅黑" panose="020B0503020204020204" pitchFamily="34" charset="-122"/>
              </a:rPr>
              <a:t>: [ "</a:t>
            </a:r>
            <a:r>
              <a:rPr lang="en-US" altLang="zh-CN" sz="1400" dirty="0" err="1">
                <a:solidFill>
                  <a:schemeClr val="bg1"/>
                </a:solidFill>
                <a:latin typeface="微软雅黑" panose="020B0503020204020204" pitchFamily="34" charset="-122"/>
                <a:ea typeface="微软雅黑" panose="020B0503020204020204" pitchFamily="34" charset="-122"/>
              </a:rPr>
              <a:t>ReadWriteOnce</a:t>
            </a:r>
            <a:r>
              <a:rPr lang="en-US" altLang="zh-CN" sz="1400" dirty="0">
                <a:solidFill>
                  <a:schemeClr val="bg1"/>
                </a:solidFill>
                <a:latin typeface="微软雅黑" panose="020B0503020204020204" pitchFamily="34" charset="-122"/>
                <a:ea typeface="微软雅黑" panose="020B0503020204020204" pitchFamily="34" charset="-122"/>
              </a:rPr>
              <a:t>" ]</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resources:</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requests:</a:t>
            </a:r>
          </a:p>
          <a:p>
            <a:pP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          storage: 1Gi</a:t>
            </a:r>
          </a:p>
        </p:txBody>
      </p:sp>
    </p:spTree>
    <p:custDataLst>
      <p:tags r:id="rId1"/>
    </p:custDataLst>
    <p:extLst>
      <p:ext uri="{BB962C8B-B14F-4D97-AF65-F5344CB8AC3E}">
        <p14:creationId xmlns:p14="http://schemas.microsoft.com/office/powerpoint/2010/main" val="1034726215"/>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7" y="2477062"/>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1157589" y="2910288"/>
            <a:ext cx="10214044" cy="830997"/>
          </a:xfrm>
          <a:prstGeom prst="rect">
            <a:avLst/>
          </a:prstGeom>
        </p:spPr>
        <p:txBody>
          <a:bodyPr wrap="square">
            <a:spAutoFit/>
          </a:bodyPr>
          <a:lstStyle/>
          <a:p>
            <a:pPr algn="ctr" defTabSz="685698"/>
            <a:r>
              <a:rPr lang="en-US" altLang="zh-CN" sz="4800" b="1" cap="small" dirty="0" err="1">
                <a:solidFill>
                  <a:prstClr val="white"/>
                </a:solidFill>
                <a:latin typeface="微软雅黑"/>
                <a:ea typeface="微软雅黑"/>
              </a:rPr>
              <a:t>kubelet</a:t>
            </a:r>
            <a:endParaRPr lang="zh-CN" altLang="en-US" sz="4800" b="1" cap="small" dirty="0">
              <a:solidFill>
                <a:prstClr val="white"/>
              </a:solidFill>
              <a:latin typeface="微软雅黑"/>
              <a:ea typeface="微软雅黑"/>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4174071223"/>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kubelet</a:t>
              </a:r>
              <a:endParaRPr lang="zh-CN" altLang="en-US" sz="2000" b="1" kern="0" dirty="0">
                <a:solidFill>
                  <a:schemeClr val="bg1"/>
                </a:solidFill>
                <a:ea typeface="微软雅黑" panose="020B0503020204020204" charset="-122"/>
              </a:endParaRPr>
            </a:p>
          </p:txBody>
        </p:sp>
      </p:grpSp>
      <p:sp>
        <p:nvSpPr>
          <p:cNvPr id="7" name="TextBox 3">
            <a:extLst>
              <a:ext uri="{FF2B5EF4-FFF2-40B4-BE49-F238E27FC236}">
                <a16:creationId xmlns:a16="http://schemas.microsoft.com/office/drawing/2014/main" id="{6030D971-D00D-439B-AE33-9A7219DE5A3E}"/>
              </a:ext>
            </a:extLst>
          </p:cNvPr>
          <p:cNvSpPr txBox="1"/>
          <p:nvPr/>
        </p:nvSpPr>
        <p:spPr>
          <a:xfrm>
            <a:off x="675599" y="1197620"/>
            <a:ext cx="9911719" cy="2352182"/>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每个节点上都运行一个 </a:t>
            </a:r>
            <a:r>
              <a:rPr lang="en-US" altLang="zh-CN" sz="2000" dirty="0" err="1">
                <a:solidFill>
                  <a:schemeClr val="bg1"/>
                </a:solidFill>
                <a:latin typeface="微软雅黑" panose="020B0503020204020204" pitchFamily="34" charset="-122"/>
                <a:ea typeface="微软雅黑" panose="020B0503020204020204" pitchFamily="34" charset="-122"/>
              </a:rPr>
              <a:t>kubelet</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服务进程，默认监听 </a:t>
            </a:r>
            <a:r>
              <a:rPr lang="en-US" altLang="zh-CN" sz="2000" dirty="0">
                <a:solidFill>
                  <a:schemeClr val="bg1"/>
                </a:solidFill>
                <a:latin typeface="微软雅黑" panose="020B0503020204020204" pitchFamily="34" charset="-122"/>
                <a:ea typeface="微软雅黑" panose="020B0503020204020204" pitchFamily="34" charset="-122"/>
              </a:rPr>
              <a:t>10250 </a:t>
            </a:r>
            <a:r>
              <a:rPr lang="zh-CN" altLang="en-US" sz="2000" dirty="0">
                <a:solidFill>
                  <a:schemeClr val="bg1"/>
                </a:solidFill>
                <a:latin typeface="微软雅黑" panose="020B0503020204020204" pitchFamily="34" charset="-122"/>
                <a:ea typeface="微软雅黑" panose="020B0503020204020204" pitchFamily="34" charset="-122"/>
              </a:rPr>
              <a:t>端口，接收并执行 </a:t>
            </a:r>
            <a:r>
              <a:rPr lang="en-US" altLang="zh-CN" sz="2000" dirty="0">
                <a:solidFill>
                  <a:schemeClr val="bg1"/>
                </a:solidFill>
                <a:latin typeface="微软雅黑" panose="020B0503020204020204" pitchFamily="34" charset="-122"/>
                <a:ea typeface="微软雅黑" panose="020B0503020204020204" pitchFamily="34" charset="-122"/>
              </a:rPr>
              <a:t>master </a:t>
            </a:r>
            <a:r>
              <a:rPr lang="zh-CN" altLang="en-US" sz="2000" dirty="0">
                <a:solidFill>
                  <a:schemeClr val="bg1"/>
                </a:solidFill>
                <a:latin typeface="微软雅黑" panose="020B0503020204020204" pitchFamily="34" charset="-122"/>
                <a:ea typeface="微软雅黑" panose="020B0503020204020204" pitchFamily="34" charset="-122"/>
              </a:rPr>
              <a:t>发来的指令，管理 </a:t>
            </a:r>
            <a:r>
              <a:rPr lang="en-US" altLang="zh-CN" sz="2000" dirty="0">
                <a:solidFill>
                  <a:schemeClr val="bg1"/>
                </a:solidFill>
                <a:latin typeface="微软雅黑" panose="020B0503020204020204" pitchFamily="34" charset="-122"/>
                <a:ea typeface="微软雅黑" panose="020B0503020204020204" pitchFamily="34" charset="-122"/>
              </a:rPr>
              <a:t>Pod </a:t>
            </a:r>
            <a:r>
              <a:rPr lang="zh-CN" altLang="en-US" sz="2000" dirty="0">
                <a:solidFill>
                  <a:schemeClr val="bg1"/>
                </a:solidFill>
                <a:latin typeface="微软雅黑" panose="020B0503020204020204" pitchFamily="34" charset="-122"/>
                <a:ea typeface="微软雅黑" panose="020B0503020204020204" pitchFamily="34" charset="-122"/>
              </a:rPr>
              <a:t>及 </a:t>
            </a:r>
            <a:r>
              <a:rPr lang="en-US" altLang="zh-CN" sz="2000" dirty="0">
                <a:solidFill>
                  <a:schemeClr val="bg1"/>
                </a:solidFill>
                <a:latin typeface="微软雅黑" panose="020B0503020204020204" pitchFamily="34" charset="-122"/>
                <a:ea typeface="微软雅黑" panose="020B0503020204020204" pitchFamily="34" charset="-122"/>
              </a:rPr>
              <a:t>Pod </a:t>
            </a:r>
            <a:r>
              <a:rPr lang="zh-CN" altLang="en-US" sz="2000" dirty="0">
                <a:solidFill>
                  <a:schemeClr val="bg1"/>
                </a:solidFill>
                <a:latin typeface="微软雅黑" panose="020B0503020204020204" pitchFamily="34" charset="-122"/>
                <a:ea typeface="微软雅黑" panose="020B0503020204020204" pitchFamily="34" charset="-122"/>
              </a:rPr>
              <a:t>中的容器。</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每个 </a:t>
            </a:r>
            <a:r>
              <a:rPr lang="en-US" altLang="zh-CN" sz="2000" dirty="0" err="1">
                <a:solidFill>
                  <a:schemeClr val="bg1"/>
                </a:solidFill>
                <a:latin typeface="微软雅黑" panose="020B0503020204020204" pitchFamily="34" charset="-122"/>
                <a:ea typeface="微软雅黑" panose="020B0503020204020204" pitchFamily="34" charset="-122"/>
              </a:rPr>
              <a:t>kubelet</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进程会在 </a:t>
            </a:r>
            <a:r>
              <a:rPr lang="en-US" altLang="zh-CN" sz="2000" dirty="0">
                <a:solidFill>
                  <a:schemeClr val="bg1"/>
                </a:solidFill>
                <a:latin typeface="微软雅黑" panose="020B0503020204020204" pitchFamily="34" charset="-122"/>
                <a:ea typeface="微软雅黑" panose="020B0503020204020204" pitchFamily="34" charset="-122"/>
              </a:rPr>
              <a:t>API Server </a:t>
            </a:r>
            <a:r>
              <a:rPr lang="zh-CN" altLang="en-US" sz="2000" dirty="0">
                <a:solidFill>
                  <a:schemeClr val="bg1"/>
                </a:solidFill>
                <a:latin typeface="微软雅黑" panose="020B0503020204020204" pitchFamily="34" charset="-122"/>
                <a:ea typeface="微软雅黑" panose="020B0503020204020204" pitchFamily="34" charset="-122"/>
              </a:rPr>
              <a:t>上注册节点自身信息，定期向 </a:t>
            </a:r>
            <a:r>
              <a:rPr lang="en-US" altLang="zh-CN" sz="2000" dirty="0">
                <a:solidFill>
                  <a:schemeClr val="bg1"/>
                </a:solidFill>
                <a:latin typeface="微软雅黑" panose="020B0503020204020204" pitchFamily="34" charset="-122"/>
                <a:ea typeface="微软雅黑" panose="020B0503020204020204" pitchFamily="34" charset="-122"/>
              </a:rPr>
              <a:t>master </a:t>
            </a:r>
            <a:r>
              <a:rPr lang="zh-CN" altLang="en-US" sz="2000" dirty="0">
                <a:solidFill>
                  <a:schemeClr val="bg1"/>
                </a:solidFill>
                <a:latin typeface="微软雅黑" panose="020B0503020204020204" pitchFamily="34" charset="-122"/>
                <a:ea typeface="微软雅黑" panose="020B0503020204020204" pitchFamily="34" charset="-122"/>
              </a:rPr>
              <a:t>节点汇报节点的资源使用情况，并通过 </a:t>
            </a:r>
            <a:r>
              <a:rPr lang="en-US" altLang="zh-CN" sz="2000" dirty="0" err="1">
                <a:solidFill>
                  <a:schemeClr val="bg1"/>
                </a:solidFill>
                <a:latin typeface="微软雅黑" panose="020B0503020204020204" pitchFamily="34" charset="-122"/>
                <a:ea typeface="微软雅黑" panose="020B0503020204020204" pitchFamily="34" charset="-122"/>
              </a:rPr>
              <a:t>cAdvisor</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监控节点和容器的资源。</a:t>
            </a:r>
            <a:endParaRPr lang="zh-CN" altLang="en-US" sz="1200" dirty="0"/>
          </a:p>
        </p:txBody>
      </p:sp>
    </p:spTree>
    <p:custDataLst>
      <p:tags r:id="rId1"/>
    </p:custDataLst>
    <p:extLst>
      <p:ext uri="{BB962C8B-B14F-4D97-AF65-F5344CB8AC3E}">
        <p14:creationId xmlns:p14="http://schemas.microsoft.com/office/powerpoint/2010/main" val="1929795978"/>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2395469"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应用部署演变</a:t>
              </a:r>
            </a:p>
          </p:txBody>
        </p:sp>
      </p:grpSp>
      <p:pic>
        <p:nvPicPr>
          <p:cNvPr id="16" name="图片 15">
            <a:extLst>
              <a:ext uri="{FF2B5EF4-FFF2-40B4-BE49-F238E27FC236}">
                <a16:creationId xmlns:a16="http://schemas.microsoft.com/office/drawing/2014/main" id="{ECF0C1F7-A2BB-46AB-9921-A2C1F15FB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2925" y="1542166"/>
            <a:ext cx="2557555" cy="2602424"/>
          </a:xfrm>
          <a:prstGeom prst="rect">
            <a:avLst/>
          </a:prstGeom>
        </p:spPr>
      </p:pic>
      <p:sp>
        <p:nvSpPr>
          <p:cNvPr id="18" name="矩形 17">
            <a:extLst>
              <a:ext uri="{FF2B5EF4-FFF2-40B4-BE49-F238E27FC236}">
                <a16:creationId xmlns:a16="http://schemas.microsoft.com/office/drawing/2014/main" id="{E4EFF492-C573-44B6-9160-DBBAEF7DB832}"/>
              </a:ext>
            </a:extLst>
          </p:cNvPr>
          <p:cNvSpPr/>
          <p:nvPr/>
        </p:nvSpPr>
        <p:spPr>
          <a:xfrm>
            <a:off x="685265" y="1105287"/>
            <a:ext cx="6781800" cy="4647426"/>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二、虚拟机时代</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000" dirty="0">
                <a:solidFill>
                  <a:schemeClr val="bg1"/>
                </a:solidFill>
                <a:latin typeface="微软雅黑" panose="020B0503020204020204" pitchFamily="34" charset="-122"/>
                <a:ea typeface="微软雅黑" panose="020B0503020204020204" pitchFamily="34" charset="-122"/>
              </a:rPr>
              <a:t>1.  </a:t>
            </a:r>
            <a:r>
              <a:rPr lang="zh-CN" altLang="en-US" sz="2000" dirty="0">
                <a:solidFill>
                  <a:schemeClr val="bg1"/>
                </a:solidFill>
                <a:latin typeface="微软雅黑" panose="020B0503020204020204" pitchFamily="34" charset="-122"/>
                <a:ea typeface="微软雅黑" panose="020B0503020204020204" pitchFamily="34" charset="-122"/>
              </a:rPr>
              <a:t>允许在单个物理服务器上运行多个虚拟机 （</a:t>
            </a:r>
            <a:r>
              <a:rPr lang="en-US" altLang="zh-CN" sz="2000" dirty="0">
                <a:solidFill>
                  <a:schemeClr val="bg1"/>
                </a:solidFill>
                <a:latin typeface="微软雅黑" panose="020B0503020204020204" pitchFamily="34" charset="-122"/>
                <a:ea typeface="微软雅黑" panose="020B0503020204020204" pitchFamily="34" charset="-122"/>
              </a:rPr>
              <a:t>VM</a:t>
            </a:r>
            <a:r>
              <a:rPr lang="zh-CN" altLang="en-US" sz="2000" dirty="0">
                <a:solidFill>
                  <a:schemeClr val="bg1"/>
                </a:solidFill>
                <a:latin typeface="微软雅黑" panose="020B0503020204020204" pitchFamily="34" charset="-122"/>
                <a:ea typeface="微软雅黑" panose="020B0503020204020204" pitchFamily="34" charset="-122"/>
              </a:rPr>
              <a:t>）。虚拟化允许在 </a:t>
            </a:r>
            <a:r>
              <a:rPr lang="en-US" altLang="zh-CN" sz="2000" dirty="0">
                <a:solidFill>
                  <a:schemeClr val="bg1"/>
                </a:solidFill>
                <a:latin typeface="微软雅黑" panose="020B0503020204020204" pitchFamily="34" charset="-122"/>
                <a:ea typeface="微软雅黑" panose="020B0503020204020204" pitchFamily="34" charset="-122"/>
              </a:rPr>
              <a:t>VM </a:t>
            </a:r>
            <a:r>
              <a:rPr lang="zh-CN" altLang="en-US" sz="2000" dirty="0">
                <a:solidFill>
                  <a:schemeClr val="bg1"/>
                </a:solidFill>
                <a:latin typeface="微软雅黑" panose="020B0503020204020204" pitchFamily="34" charset="-122"/>
                <a:ea typeface="微软雅黑" panose="020B0503020204020204" pitchFamily="34" charset="-122"/>
              </a:rPr>
              <a:t>之间隔离应用程序，并提供一定程度的安全性，因为另一个应用程序无法自由访问一个应用程序的信息。</a:t>
            </a:r>
          </a:p>
          <a:p>
            <a:endParaRPr lang="zh-CN" altLang="en-US" sz="2000" dirty="0">
              <a:solidFill>
                <a:schemeClr val="bg1"/>
              </a:solidFill>
              <a:latin typeface="微软雅黑" panose="020B0503020204020204" pitchFamily="34" charset="-122"/>
              <a:ea typeface="微软雅黑" panose="020B0503020204020204" pitchFamily="34" charset="-122"/>
            </a:endParaRPr>
          </a:p>
          <a:p>
            <a:r>
              <a:rPr lang="en-US" altLang="zh-CN" sz="2000" dirty="0">
                <a:solidFill>
                  <a:schemeClr val="bg1"/>
                </a:solidFill>
                <a:latin typeface="微软雅黑" panose="020B0503020204020204" pitchFamily="34" charset="-122"/>
                <a:ea typeface="微软雅黑" panose="020B0503020204020204" pitchFamily="34" charset="-122"/>
              </a:rPr>
              <a:t>2.  </a:t>
            </a:r>
            <a:r>
              <a:rPr lang="zh-CN" altLang="en-US" sz="2000" dirty="0">
                <a:solidFill>
                  <a:schemeClr val="bg1"/>
                </a:solidFill>
                <a:latin typeface="微软雅黑" panose="020B0503020204020204" pitchFamily="34" charset="-122"/>
                <a:ea typeface="微软雅黑" panose="020B0503020204020204" pitchFamily="34" charset="-122"/>
              </a:rPr>
              <a:t>虚拟化可以更好地利用物理服务器中的资源，并允许更好的可扩展性，因为应用程序可以轻松添加或更新，从而降低硬件成本，等等。通过虚拟化，您可以将一组物理资源作为一个一次性虚拟机群集进行演示。</a:t>
            </a:r>
          </a:p>
          <a:p>
            <a:endParaRPr lang="zh-CN" altLang="en-US" sz="2000" dirty="0">
              <a:solidFill>
                <a:schemeClr val="bg1"/>
              </a:solidFill>
              <a:latin typeface="微软雅黑" panose="020B0503020204020204" pitchFamily="34" charset="-122"/>
              <a:ea typeface="微软雅黑" panose="020B0503020204020204" pitchFamily="34" charset="-122"/>
            </a:endParaRPr>
          </a:p>
          <a:p>
            <a:r>
              <a:rPr lang="en-US" altLang="zh-CN" sz="2000" dirty="0">
                <a:solidFill>
                  <a:schemeClr val="bg1"/>
                </a:solidFill>
                <a:latin typeface="微软雅黑" panose="020B0503020204020204" pitchFamily="34" charset="-122"/>
                <a:ea typeface="微软雅黑" panose="020B0503020204020204" pitchFamily="34" charset="-122"/>
              </a:rPr>
              <a:t>3.  </a:t>
            </a:r>
            <a:r>
              <a:rPr lang="zh-CN" altLang="en-US" sz="2000" dirty="0">
                <a:solidFill>
                  <a:schemeClr val="bg1"/>
                </a:solidFill>
                <a:latin typeface="微软雅黑" panose="020B0503020204020204" pitchFamily="34" charset="-122"/>
                <a:ea typeface="微软雅黑" panose="020B0503020204020204" pitchFamily="34" charset="-122"/>
              </a:rPr>
              <a:t>每个 </a:t>
            </a:r>
            <a:r>
              <a:rPr lang="en-US" altLang="zh-CN" sz="2000" dirty="0">
                <a:solidFill>
                  <a:schemeClr val="bg1"/>
                </a:solidFill>
                <a:latin typeface="微软雅黑" panose="020B0503020204020204" pitchFamily="34" charset="-122"/>
                <a:ea typeface="微软雅黑" panose="020B0503020204020204" pitchFamily="34" charset="-122"/>
              </a:rPr>
              <a:t>VM </a:t>
            </a:r>
            <a:r>
              <a:rPr lang="zh-CN" altLang="en-US" sz="2000" dirty="0">
                <a:solidFill>
                  <a:schemeClr val="bg1"/>
                </a:solidFill>
                <a:latin typeface="微软雅黑" panose="020B0503020204020204" pitchFamily="34" charset="-122"/>
                <a:ea typeface="微软雅黑" panose="020B0503020204020204" pitchFamily="34" charset="-122"/>
              </a:rPr>
              <a:t>都是一台完整的计算机，在虚拟化硬件上运行所有组件，包括其自己的操作系统。</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4180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kubelet</a:t>
              </a:r>
              <a:endParaRPr lang="zh-CN" altLang="en-US" sz="2000" b="1" kern="0" dirty="0">
                <a:solidFill>
                  <a:schemeClr val="bg1"/>
                </a:solidFill>
                <a:ea typeface="微软雅黑" panose="020B0503020204020204" charset="-122"/>
              </a:endParaRPr>
            </a:p>
          </p:txBody>
        </p:sp>
      </p:grpSp>
      <p:sp>
        <p:nvSpPr>
          <p:cNvPr id="7" name="TextBox 3">
            <a:extLst>
              <a:ext uri="{FF2B5EF4-FFF2-40B4-BE49-F238E27FC236}">
                <a16:creationId xmlns:a16="http://schemas.microsoft.com/office/drawing/2014/main" id="{6030D971-D00D-439B-AE33-9A7219DE5A3E}"/>
              </a:ext>
            </a:extLst>
          </p:cNvPr>
          <p:cNvSpPr txBox="1"/>
          <p:nvPr/>
        </p:nvSpPr>
        <p:spPr>
          <a:xfrm>
            <a:off x="675600" y="1197620"/>
            <a:ext cx="3439200" cy="3849836"/>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节点管理</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节点管理主要是节点自注册和节点状态更新</a:t>
            </a:r>
            <a:endParaRPr lang="en-US" altLang="zh-CN"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Pod </a:t>
            </a:r>
            <a:r>
              <a:rPr lang="zh-CN" altLang="en-US" sz="2000" dirty="0">
                <a:solidFill>
                  <a:schemeClr val="bg1"/>
                </a:solidFill>
                <a:latin typeface="微软雅黑" panose="020B0503020204020204" pitchFamily="34" charset="-122"/>
                <a:ea typeface="微软雅黑" panose="020B0503020204020204" pitchFamily="34" charset="-122"/>
              </a:rPr>
              <a:t>管理</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获取 </a:t>
            </a:r>
            <a:r>
              <a:rPr lang="en-US" altLang="zh-CN" dirty="0">
                <a:solidFill>
                  <a:schemeClr val="bg1"/>
                </a:solidFill>
                <a:latin typeface="微软雅黑" panose="020B0503020204020204" pitchFamily="34" charset="-122"/>
                <a:ea typeface="微软雅黑" panose="020B0503020204020204" pitchFamily="34" charset="-122"/>
              </a:rPr>
              <a:t>Pod </a:t>
            </a:r>
            <a:r>
              <a:rPr lang="zh-CN" altLang="en-US" dirty="0">
                <a:solidFill>
                  <a:schemeClr val="bg1"/>
                </a:solidFill>
                <a:latin typeface="微软雅黑" panose="020B0503020204020204" pitchFamily="34" charset="-122"/>
                <a:ea typeface="微软雅黑" panose="020B0503020204020204" pitchFamily="34" charset="-122"/>
              </a:rPr>
              <a:t>清单</a:t>
            </a:r>
            <a:endParaRPr lang="en-US" altLang="zh-CN"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创建 </a:t>
            </a:r>
            <a:r>
              <a:rPr lang="en-US" altLang="zh-CN" dirty="0">
                <a:solidFill>
                  <a:schemeClr val="bg1"/>
                </a:solidFill>
                <a:latin typeface="微软雅黑" panose="020B0503020204020204" pitchFamily="34" charset="-122"/>
                <a:ea typeface="微软雅黑" panose="020B0503020204020204" pitchFamily="34" charset="-122"/>
              </a:rPr>
              <a:t>Pod </a:t>
            </a:r>
          </a:p>
          <a:p>
            <a:pPr marL="342900" indent="-342900">
              <a:lnSpc>
                <a:spcPct val="150000"/>
              </a:lnSpc>
              <a:buFont typeface="Arial" panose="020B0604020202020204" pitchFamily="34" charset="0"/>
              <a:buChar char="•"/>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dirty="0"/>
          </a:p>
        </p:txBody>
      </p:sp>
      <p:sp>
        <p:nvSpPr>
          <p:cNvPr id="8" name="TextBox 3">
            <a:extLst>
              <a:ext uri="{FF2B5EF4-FFF2-40B4-BE49-F238E27FC236}">
                <a16:creationId xmlns:a16="http://schemas.microsoft.com/office/drawing/2014/main" id="{DA5FEB66-2CAC-4525-B6B1-910D05A01B36}"/>
              </a:ext>
            </a:extLst>
          </p:cNvPr>
          <p:cNvSpPr txBox="1"/>
          <p:nvPr/>
        </p:nvSpPr>
        <p:spPr>
          <a:xfrm>
            <a:off x="5286319" y="1185005"/>
            <a:ext cx="5581766" cy="4126835"/>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容器健康检查</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 </a:t>
            </a:r>
            <a:r>
              <a:rPr lang="en-US" altLang="zh-CN" sz="1600" dirty="0" err="1">
                <a:solidFill>
                  <a:schemeClr val="bg1"/>
                </a:solidFill>
                <a:latin typeface="微软雅黑" panose="020B0503020204020204" pitchFamily="34" charset="-122"/>
                <a:ea typeface="微软雅黑" panose="020B0503020204020204" pitchFamily="34" charset="-122"/>
              </a:rPr>
              <a:t>LivenessProbe</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探针：用于判断容器是否健康。如果 </a:t>
            </a:r>
            <a:r>
              <a:rPr lang="en-US" altLang="zh-CN" sz="1600" dirty="0" err="1">
                <a:solidFill>
                  <a:schemeClr val="bg1"/>
                </a:solidFill>
                <a:latin typeface="微软雅黑" panose="020B0503020204020204" pitchFamily="34" charset="-122"/>
                <a:ea typeface="微软雅黑" panose="020B0503020204020204" pitchFamily="34" charset="-122"/>
              </a:rPr>
              <a:t>LivenessProbe</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探针探测到容器不健康，则 </a:t>
            </a:r>
            <a:r>
              <a:rPr lang="en-US" altLang="zh-CN" sz="1600" dirty="0" err="1">
                <a:solidFill>
                  <a:schemeClr val="bg1"/>
                </a:solidFill>
                <a:latin typeface="微软雅黑" panose="020B0503020204020204" pitchFamily="34" charset="-122"/>
                <a:ea typeface="微软雅黑" panose="020B0503020204020204" pitchFamily="34" charset="-122"/>
              </a:rPr>
              <a:t>Kubelet</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将删除该容器，并根据容器的重启策略做相应的处理</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1600" dirty="0" err="1">
                <a:solidFill>
                  <a:schemeClr val="bg1"/>
                </a:solidFill>
                <a:latin typeface="微软雅黑" panose="020B0503020204020204" pitchFamily="34" charset="-122"/>
                <a:ea typeface="微软雅黑" panose="020B0503020204020204" pitchFamily="34" charset="-122"/>
              </a:rPr>
              <a:t>ReadinessProbe</a:t>
            </a:r>
            <a:r>
              <a:rPr lang="zh-CN" altLang="en-US" sz="1600" dirty="0">
                <a:solidFill>
                  <a:schemeClr val="bg1"/>
                </a:solidFill>
                <a:latin typeface="微软雅黑" panose="020B0503020204020204" pitchFamily="34" charset="-122"/>
                <a:ea typeface="微软雅黑" panose="020B0503020204020204" pitchFamily="34" charset="-122"/>
              </a:rPr>
              <a:t>：用于判断容器是否启动完成且准备接收请求。如果 </a:t>
            </a:r>
            <a:r>
              <a:rPr lang="en-US" altLang="zh-CN" sz="1600" dirty="0" err="1">
                <a:solidFill>
                  <a:schemeClr val="bg1"/>
                </a:solidFill>
                <a:latin typeface="微软雅黑" panose="020B0503020204020204" pitchFamily="34" charset="-122"/>
                <a:ea typeface="微软雅黑" panose="020B0503020204020204" pitchFamily="34" charset="-122"/>
              </a:rPr>
              <a:t>ReadinessProbe</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探针探测到失败，则 </a:t>
            </a:r>
            <a:r>
              <a:rPr lang="en-US" altLang="zh-CN" sz="1600" dirty="0">
                <a:solidFill>
                  <a:schemeClr val="bg1"/>
                </a:solidFill>
                <a:latin typeface="微软雅黑" panose="020B0503020204020204" pitchFamily="34" charset="-122"/>
                <a:ea typeface="微软雅黑" panose="020B0503020204020204" pitchFamily="34" charset="-122"/>
              </a:rPr>
              <a:t>Pod </a:t>
            </a:r>
            <a:r>
              <a:rPr lang="zh-CN" altLang="en-US" sz="1600" dirty="0">
                <a:solidFill>
                  <a:schemeClr val="bg1"/>
                </a:solidFill>
                <a:latin typeface="微软雅黑" panose="020B0503020204020204" pitchFamily="34" charset="-122"/>
                <a:ea typeface="微软雅黑" panose="020B0503020204020204" pitchFamily="34" charset="-122"/>
              </a:rPr>
              <a:t>的状态将被修改。</a:t>
            </a:r>
            <a:r>
              <a:rPr lang="en-US" altLang="zh-CN" sz="1600" dirty="0">
                <a:solidFill>
                  <a:schemeClr val="bg1"/>
                </a:solidFill>
                <a:latin typeface="微软雅黑" panose="020B0503020204020204" pitchFamily="34" charset="-122"/>
                <a:ea typeface="微软雅黑" panose="020B0503020204020204" pitchFamily="34" charset="-122"/>
              </a:rPr>
              <a:t>Endpoint Controller </a:t>
            </a:r>
            <a:r>
              <a:rPr lang="zh-CN" altLang="en-US" sz="1600" dirty="0">
                <a:solidFill>
                  <a:schemeClr val="bg1"/>
                </a:solidFill>
                <a:latin typeface="微软雅黑" panose="020B0503020204020204" pitchFamily="34" charset="-122"/>
                <a:ea typeface="微软雅黑" panose="020B0503020204020204" pitchFamily="34" charset="-122"/>
              </a:rPr>
              <a:t>将从 </a:t>
            </a:r>
            <a:r>
              <a:rPr lang="en-US" altLang="zh-CN" sz="1600" dirty="0">
                <a:solidFill>
                  <a:schemeClr val="bg1"/>
                </a:solidFill>
                <a:latin typeface="微软雅黑" panose="020B0503020204020204" pitchFamily="34" charset="-122"/>
                <a:ea typeface="微软雅黑" panose="020B0503020204020204" pitchFamily="34" charset="-122"/>
              </a:rPr>
              <a:t>Service </a:t>
            </a:r>
            <a:r>
              <a:rPr lang="zh-CN" altLang="en-US" sz="1600" dirty="0">
                <a:solidFill>
                  <a:schemeClr val="bg1"/>
                </a:solidFill>
                <a:latin typeface="微软雅黑" panose="020B0503020204020204" pitchFamily="34" charset="-122"/>
                <a:ea typeface="微软雅黑" panose="020B0503020204020204" pitchFamily="34" charset="-122"/>
              </a:rPr>
              <a:t>的 </a:t>
            </a:r>
            <a:r>
              <a:rPr lang="en-US" altLang="zh-CN" sz="1600" dirty="0">
                <a:solidFill>
                  <a:schemeClr val="bg1"/>
                </a:solidFill>
                <a:latin typeface="微软雅黑" panose="020B0503020204020204" pitchFamily="34" charset="-122"/>
                <a:ea typeface="微软雅黑" panose="020B0503020204020204" pitchFamily="34" charset="-122"/>
              </a:rPr>
              <a:t>Endpoint </a:t>
            </a:r>
            <a:r>
              <a:rPr lang="zh-CN" altLang="en-US" sz="1600" dirty="0">
                <a:solidFill>
                  <a:schemeClr val="bg1"/>
                </a:solidFill>
                <a:latin typeface="微软雅黑" panose="020B0503020204020204" pitchFamily="34" charset="-122"/>
                <a:ea typeface="微软雅黑" panose="020B0503020204020204" pitchFamily="34" charset="-122"/>
              </a:rPr>
              <a:t>中删除包含该容器所在 </a:t>
            </a:r>
            <a:r>
              <a:rPr lang="en-US" altLang="zh-CN" sz="1600" dirty="0">
                <a:solidFill>
                  <a:schemeClr val="bg1"/>
                </a:solidFill>
                <a:latin typeface="微软雅黑" panose="020B0503020204020204" pitchFamily="34" charset="-122"/>
                <a:ea typeface="微软雅黑" panose="020B0503020204020204" pitchFamily="34" charset="-122"/>
              </a:rPr>
              <a:t>Pod </a:t>
            </a:r>
            <a:r>
              <a:rPr lang="zh-CN" altLang="en-US" sz="1600" dirty="0">
                <a:solidFill>
                  <a:schemeClr val="bg1"/>
                </a:solidFill>
                <a:latin typeface="微软雅黑" panose="020B0503020204020204" pitchFamily="34" charset="-122"/>
                <a:ea typeface="微软雅黑" panose="020B0503020204020204" pitchFamily="34" charset="-122"/>
              </a:rPr>
              <a:t>的 </a:t>
            </a:r>
            <a:r>
              <a:rPr lang="en-US" altLang="zh-CN" sz="1600" dirty="0">
                <a:solidFill>
                  <a:schemeClr val="bg1"/>
                </a:solidFill>
                <a:latin typeface="微软雅黑" panose="020B0503020204020204" pitchFamily="34" charset="-122"/>
                <a:ea typeface="微软雅黑" panose="020B0503020204020204" pitchFamily="34" charset="-122"/>
              </a:rPr>
              <a:t>IP </a:t>
            </a:r>
            <a:r>
              <a:rPr lang="zh-CN" altLang="en-US" sz="1600" dirty="0">
                <a:solidFill>
                  <a:schemeClr val="bg1"/>
                </a:solidFill>
                <a:latin typeface="微软雅黑" panose="020B0503020204020204" pitchFamily="34" charset="-122"/>
                <a:ea typeface="微软雅黑" panose="020B0503020204020204" pitchFamily="34" charset="-122"/>
              </a:rPr>
              <a:t>地址的 </a:t>
            </a:r>
            <a:r>
              <a:rPr lang="en-US" altLang="zh-CN" sz="1600" dirty="0">
                <a:solidFill>
                  <a:schemeClr val="bg1"/>
                </a:solidFill>
                <a:latin typeface="微软雅黑" panose="020B0503020204020204" pitchFamily="34" charset="-122"/>
                <a:ea typeface="微软雅黑" panose="020B0503020204020204" pitchFamily="34" charset="-122"/>
              </a:rPr>
              <a:t>Endpoint </a:t>
            </a:r>
            <a:r>
              <a:rPr lang="zh-CN" altLang="en-US" sz="1600" dirty="0">
                <a:solidFill>
                  <a:schemeClr val="bg1"/>
                </a:solidFill>
                <a:latin typeface="微软雅黑" panose="020B0503020204020204" pitchFamily="34" charset="-122"/>
                <a:ea typeface="微软雅黑" panose="020B0503020204020204" pitchFamily="34" charset="-122"/>
              </a:rPr>
              <a:t>条目。</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dirty="0"/>
          </a:p>
        </p:txBody>
      </p:sp>
    </p:spTree>
    <p:custDataLst>
      <p:tags r:id="rId1"/>
    </p:custDataLst>
    <p:extLst>
      <p:ext uri="{BB962C8B-B14F-4D97-AF65-F5344CB8AC3E}">
        <p14:creationId xmlns:p14="http://schemas.microsoft.com/office/powerpoint/2010/main" val="1938236353"/>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Kubelet</a:t>
              </a:r>
              <a:r>
                <a:rPr lang="en-US" altLang="zh-CN" sz="2000" b="1" kern="0" dirty="0">
                  <a:solidFill>
                    <a:schemeClr val="bg1"/>
                  </a:solidFill>
                  <a:ea typeface="微软雅黑" panose="020B0503020204020204" charset="-122"/>
                </a:rPr>
                <a:t>-Container Runtime</a:t>
              </a:r>
              <a:endParaRPr lang="zh-CN" altLang="en-US" sz="2000" b="1" kern="0" dirty="0">
                <a:solidFill>
                  <a:schemeClr val="bg1"/>
                </a:solidFill>
                <a:ea typeface="微软雅黑" panose="020B0503020204020204" charset="-122"/>
              </a:endParaRPr>
            </a:p>
          </p:txBody>
        </p:sp>
      </p:grpSp>
      <p:sp>
        <p:nvSpPr>
          <p:cNvPr id="7" name="TextBox 3">
            <a:extLst>
              <a:ext uri="{FF2B5EF4-FFF2-40B4-BE49-F238E27FC236}">
                <a16:creationId xmlns:a16="http://schemas.microsoft.com/office/drawing/2014/main" id="{F1942629-BF0A-4380-9C45-58690DE034F2}"/>
              </a:ext>
            </a:extLst>
          </p:cNvPr>
          <p:cNvSpPr txBox="1"/>
          <p:nvPr/>
        </p:nvSpPr>
        <p:spPr>
          <a:xfrm>
            <a:off x="675599" y="1197620"/>
            <a:ext cx="9911719" cy="1428853"/>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容器运行时（</a:t>
            </a:r>
            <a:r>
              <a:rPr lang="en-US" altLang="zh-CN" sz="2000" dirty="0">
                <a:solidFill>
                  <a:schemeClr val="bg1"/>
                </a:solidFill>
                <a:latin typeface="微软雅黑" panose="020B0503020204020204" pitchFamily="34" charset="-122"/>
                <a:ea typeface="微软雅黑" panose="020B0503020204020204" pitchFamily="34" charset="-122"/>
              </a:rPr>
              <a:t>Container Runtime</a:t>
            </a:r>
            <a:r>
              <a:rPr lang="zh-CN" altLang="en-US" sz="2000" dirty="0">
                <a:solidFill>
                  <a:schemeClr val="bg1"/>
                </a:solidFill>
                <a:latin typeface="微软雅黑" panose="020B0503020204020204" pitchFamily="34" charset="-122"/>
                <a:ea typeface="微软雅黑" panose="020B0503020204020204" pitchFamily="34" charset="-122"/>
              </a:rPr>
              <a:t>）是 </a:t>
            </a:r>
            <a:r>
              <a:rPr lang="en-US" altLang="zh-CN" sz="2000" dirty="0">
                <a:solidFill>
                  <a:schemeClr val="bg1"/>
                </a:solidFill>
                <a:latin typeface="微软雅黑" panose="020B0503020204020204" pitchFamily="34" charset="-122"/>
                <a:ea typeface="微软雅黑" panose="020B0503020204020204" pitchFamily="34" charset="-122"/>
              </a:rPr>
              <a:t>Kubernetes </a:t>
            </a:r>
            <a:r>
              <a:rPr lang="zh-CN" altLang="en-US" sz="2000" dirty="0">
                <a:solidFill>
                  <a:schemeClr val="bg1"/>
                </a:solidFill>
                <a:latin typeface="微软雅黑" panose="020B0503020204020204" pitchFamily="34" charset="-122"/>
                <a:ea typeface="微软雅黑" panose="020B0503020204020204" pitchFamily="34" charset="-122"/>
              </a:rPr>
              <a:t>最重要的组件之一，负责真正管理镜像和容器的生命周期。</a:t>
            </a:r>
            <a:r>
              <a:rPr lang="en-US" altLang="zh-CN" sz="2000" dirty="0" err="1">
                <a:solidFill>
                  <a:schemeClr val="bg1"/>
                </a:solidFill>
                <a:latin typeface="微软雅黑" panose="020B0503020204020204" pitchFamily="34" charset="-122"/>
                <a:ea typeface="微软雅黑" panose="020B0503020204020204" pitchFamily="34" charset="-122"/>
              </a:rPr>
              <a:t>Kubelet</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通过 </a:t>
            </a:r>
            <a:r>
              <a:rPr lang="en-US" altLang="zh-CN" sz="2000" dirty="0">
                <a:solidFill>
                  <a:schemeClr val="bg1"/>
                </a:solidFill>
                <a:latin typeface="微软雅黑" panose="020B0503020204020204" pitchFamily="34" charset="-122"/>
                <a:ea typeface="微软雅黑" panose="020B0503020204020204" pitchFamily="34" charset="-122"/>
              </a:rPr>
              <a:t>Container Runtime Interface (CRI) </a:t>
            </a:r>
            <a:r>
              <a:rPr lang="zh-CN" altLang="en-US" sz="2000" dirty="0">
                <a:solidFill>
                  <a:schemeClr val="bg1"/>
                </a:solidFill>
                <a:latin typeface="微软雅黑" panose="020B0503020204020204" pitchFamily="34" charset="-122"/>
                <a:ea typeface="微软雅黑" panose="020B0503020204020204" pitchFamily="34" charset="-122"/>
              </a:rPr>
              <a:t>与容器运行时交互，以管理镜像和容器。</a:t>
            </a:r>
            <a:endParaRPr lang="zh-CN" altLang="en-US" sz="1200" dirty="0"/>
          </a:p>
        </p:txBody>
      </p:sp>
      <p:pic>
        <p:nvPicPr>
          <p:cNvPr id="5122" name="Picture 2">
            <a:extLst>
              <a:ext uri="{FF2B5EF4-FFF2-40B4-BE49-F238E27FC236}">
                <a16:creationId xmlns:a16="http://schemas.microsoft.com/office/drawing/2014/main" id="{CB6491F7-A319-47B0-BDD1-32F946730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203" y="3429000"/>
            <a:ext cx="5448300" cy="12954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42977702"/>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Kubelet</a:t>
              </a:r>
              <a:r>
                <a:rPr lang="en-US" altLang="zh-CN" sz="2000" b="1" kern="0" dirty="0">
                  <a:solidFill>
                    <a:schemeClr val="bg1"/>
                  </a:solidFill>
                  <a:ea typeface="微软雅黑" panose="020B0503020204020204" charset="-122"/>
                </a:rPr>
                <a:t>-Pod</a:t>
              </a:r>
              <a:r>
                <a:rPr lang="zh-CN" altLang="en-US" sz="2000" b="1" kern="0" dirty="0">
                  <a:solidFill>
                    <a:schemeClr val="bg1"/>
                  </a:solidFill>
                  <a:ea typeface="微软雅黑" panose="020B0503020204020204" charset="-122"/>
                </a:rPr>
                <a:t>启动流程</a:t>
              </a:r>
            </a:p>
          </p:txBody>
        </p:sp>
      </p:grpSp>
      <p:pic>
        <p:nvPicPr>
          <p:cNvPr id="8194" name="Picture 2" descr="C:\Users\Administrator\Desktop\assets_-LDAOok5ngY4pc1lEDes_-Lj60z8CBkN-6sKkpMde_-Lj61BNta3FyoG01eQCd_pod-st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4146" y="1158268"/>
            <a:ext cx="8966832" cy="52042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71916970"/>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checkerboard(across)">
                                      <p:cBhvr>
                                        <p:cTn id="13"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7" y="2477062"/>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1157589" y="2910288"/>
            <a:ext cx="10214044" cy="830997"/>
          </a:xfrm>
          <a:prstGeom prst="rect">
            <a:avLst/>
          </a:prstGeom>
        </p:spPr>
        <p:txBody>
          <a:bodyPr wrap="square">
            <a:spAutoFit/>
          </a:bodyPr>
          <a:lstStyle/>
          <a:p>
            <a:pPr algn="ctr" defTabSz="685698"/>
            <a:r>
              <a:rPr lang="en-US" altLang="zh-CN" sz="4800" b="1" cap="small" dirty="0" err="1">
                <a:solidFill>
                  <a:prstClr val="white"/>
                </a:solidFill>
                <a:latin typeface="微软雅黑"/>
                <a:ea typeface="微软雅黑"/>
              </a:rPr>
              <a:t>kube</a:t>
            </a:r>
            <a:r>
              <a:rPr lang="en-US" altLang="zh-CN" sz="4800" b="1" cap="small" dirty="0">
                <a:solidFill>
                  <a:prstClr val="white"/>
                </a:solidFill>
                <a:latin typeface="微软雅黑"/>
                <a:ea typeface="微软雅黑"/>
              </a:rPr>
              <a:t>-proxy</a:t>
            </a:r>
            <a:endParaRPr lang="zh-CN" altLang="en-US" sz="4800" b="1" cap="small" dirty="0">
              <a:solidFill>
                <a:prstClr val="white"/>
              </a:solidFill>
              <a:latin typeface="微软雅黑"/>
              <a:ea typeface="微软雅黑"/>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49563141"/>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a:t>
              </a:r>
              <a:r>
                <a:rPr lang="en-US" altLang="zh-CN" sz="2000" b="1" kern="0" dirty="0">
                  <a:solidFill>
                    <a:schemeClr val="bg1"/>
                  </a:solidFill>
                  <a:ea typeface="微软雅黑" panose="020B0503020204020204" charset="-122"/>
                </a:rPr>
                <a:t>-proxy</a:t>
              </a:r>
              <a:endParaRPr lang="zh-CN" altLang="en-US" sz="2000" b="1" kern="0" dirty="0">
                <a:solidFill>
                  <a:schemeClr val="bg1"/>
                </a:solidFill>
                <a:ea typeface="微软雅黑" panose="020B0503020204020204" charset="-122"/>
              </a:endParaRPr>
            </a:p>
          </p:txBody>
        </p:sp>
      </p:grpSp>
      <p:sp>
        <p:nvSpPr>
          <p:cNvPr id="7" name="TextBox 3">
            <a:extLst>
              <a:ext uri="{FF2B5EF4-FFF2-40B4-BE49-F238E27FC236}">
                <a16:creationId xmlns:a16="http://schemas.microsoft.com/office/drawing/2014/main" id="{D6D6BB0E-2628-4AC7-B287-28C5F65CA363}"/>
              </a:ext>
            </a:extLst>
          </p:cNvPr>
          <p:cNvSpPr txBox="1"/>
          <p:nvPr/>
        </p:nvSpPr>
        <p:spPr>
          <a:xfrm>
            <a:off x="675599" y="1197620"/>
            <a:ext cx="9911719" cy="4034502"/>
          </a:xfrm>
          <a:prstGeom prst="rect">
            <a:avLst/>
          </a:prstGeom>
          <a:noFill/>
        </p:spPr>
        <p:txBody>
          <a:bodyPr wrap="square" rtlCol="0">
            <a:spAutoFit/>
          </a:body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每台机器上都运行一个 </a:t>
            </a:r>
            <a:r>
              <a:rPr lang="en-US" altLang="zh-CN" sz="2000" dirty="0" err="1">
                <a:solidFill>
                  <a:schemeClr val="bg1"/>
                </a:solidFill>
                <a:latin typeface="微软雅黑" panose="020B0503020204020204" pitchFamily="34" charset="-122"/>
                <a:ea typeface="微软雅黑" panose="020B0503020204020204" pitchFamily="34" charset="-122"/>
              </a:rPr>
              <a:t>kube</a:t>
            </a:r>
            <a:r>
              <a:rPr lang="en-US" altLang="zh-CN" sz="2000" dirty="0">
                <a:solidFill>
                  <a:schemeClr val="bg1"/>
                </a:solidFill>
                <a:latin typeface="微软雅黑" panose="020B0503020204020204" pitchFamily="34" charset="-122"/>
                <a:ea typeface="微软雅黑" panose="020B0503020204020204" pitchFamily="34" charset="-122"/>
              </a:rPr>
              <a:t>-proxy </a:t>
            </a:r>
            <a:r>
              <a:rPr lang="zh-CN" altLang="en-US" sz="2000" dirty="0">
                <a:solidFill>
                  <a:schemeClr val="bg1"/>
                </a:solidFill>
                <a:latin typeface="微软雅黑" panose="020B0503020204020204" pitchFamily="34" charset="-122"/>
                <a:ea typeface="微软雅黑" panose="020B0503020204020204" pitchFamily="34" charset="-122"/>
              </a:rPr>
              <a:t>服务，它监听 </a:t>
            </a:r>
            <a:r>
              <a:rPr lang="en-US" altLang="zh-CN" sz="2000" dirty="0">
                <a:solidFill>
                  <a:schemeClr val="bg1"/>
                </a:solidFill>
                <a:latin typeface="微软雅黑" panose="020B0503020204020204" pitchFamily="34" charset="-122"/>
                <a:ea typeface="微软雅黑" panose="020B0503020204020204" pitchFamily="34" charset="-122"/>
              </a:rPr>
              <a:t>API server </a:t>
            </a:r>
            <a:r>
              <a:rPr lang="zh-CN" altLang="en-US" sz="2000" dirty="0">
                <a:solidFill>
                  <a:schemeClr val="bg1"/>
                </a:solidFill>
                <a:latin typeface="微软雅黑" panose="020B0503020204020204" pitchFamily="34" charset="-122"/>
                <a:ea typeface="微软雅黑" panose="020B0503020204020204" pitchFamily="34" charset="-122"/>
              </a:rPr>
              <a:t>中 </a:t>
            </a:r>
            <a:r>
              <a:rPr lang="en-US" altLang="zh-CN" sz="2000" dirty="0">
                <a:solidFill>
                  <a:schemeClr val="bg1"/>
                </a:solidFill>
                <a:latin typeface="微软雅黑" panose="020B0503020204020204" pitchFamily="34" charset="-122"/>
                <a:ea typeface="微软雅黑" panose="020B0503020204020204" pitchFamily="34" charset="-122"/>
              </a:rPr>
              <a:t>service </a:t>
            </a:r>
            <a:r>
              <a:rPr lang="zh-CN" altLang="en-US" sz="2000" dirty="0">
                <a:solidFill>
                  <a:schemeClr val="bg1"/>
                </a:solidFill>
                <a:latin typeface="微软雅黑" panose="020B0503020204020204" pitchFamily="34" charset="-122"/>
                <a:ea typeface="微软雅黑" panose="020B0503020204020204" pitchFamily="34" charset="-122"/>
              </a:rPr>
              <a:t>和 </a:t>
            </a:r>
            <a:r>
              <a:rPr lang="en-US" altLang="zh-CN" sz="2000" dirty="0">
                <a:solidFill>
                  <a:schemeClr val="bg1"/>
                </a:solidFill>
                <a:latin typeface="微软雅黑" panose="020B0503020204020204" pitchFamily="34" charset="-122"/>
                <a:ea typeface="微软雅黑" panose="020B0503020204020204" pitchFamily="34" charset="-122"/>
              </a:rPr>
              <a:t>endpoint </a:t>
            </a:r>
            <a:r>
              <a:rPr lang="zh-CN" altLang="en-US" sz="2000" dirty="0">
                <a:solidFill>
                  <a:schemeClr val="bg1"/>
                </a:solidFill>
                <a:latin typeface="微软雅黑" panose="020B0503020204020204" pitchFamily="34" charset="-122"/>
                <a:ea typeface="微软雅黑" panose="020B0503020204020204" pitchFamily="34" charset="-122"/>
              </a:rPr>
              <a:t>的变化情况，并通过 </a:t>
            </a:r>
            <a:r>
              <a:rPr lang="en-US" altLang="zh-CN" sz="2000" dirty="0">
                <a:solidFill>
                  <a:schemeClr val="bg1"/>
                </a:solidFill>
                <a:latin typeface="微软雅黑" panose="020B0503020204020204" pitchFamily="34" charset="-122"/>
                <a:ea typeface="微软雅黑" panose="020B0503020204020204" pitchFamily="34" charset="-122"/>
              </a:rPr>
              <a:t>iptables </a:t>
            </a:r>
            <a:r>
              <a:rPr lang="zh-CN" altLang="en-US" sz="2000" dirty="0">
                <a:solidFill>
                  <a:schemeClr val="bg1"/>
                </a:solidFill>
                <a:latin typeface="微软雅黑" panose="020B0503020204020204" pitchFamily="34" charset="-122"/>
                <a:ea typeface="微软雅黑" panose="020B0503020204020204" pitchFamily="34" charset="-122"/>
              </a:rPr>
              <a:t>等来为服务配置负载均衡（仅支持 </a:t>
            </a:r>
            <a:r>
              <a:rPr lang="en-US" altLang="zh-CN" sz="2000" dirty="0">
                <a:solidFill>
                  <a:schemeClr val="bg1"/>
                </a:solidFill>
                <a:latin typeface="微软雅黑" panose="020B0503020204020204" pitchFamily="34" charset="-122"/>
                <a:ea typeface="微软雅黑" panose="020B0503020204020204" pitchFamily="34" charset="-122"/>
              </a:rPr>
              <a:t>TCP </a:t>
            </a:r>
            <a:r>
              <a:rPr lang="zh-CN" altLang="en-US" sz="2000" dirty="0">
                <a:solidFill>
                  <a:schemeClr val="bg1"/>
                </a:solidFill>
                <a:latin typeface="微软雅黑" panose="020B0503020204020204" pitchFamily="34" charset="-122"/>
                <a:ea typeface="微软雅黑" panose="020B0503020204020204" pitchFamily="34" charset="-122"/>
              </a:rPr>
              <a:t>和 </a:t>
            </a:r>
            <a:r>
              <a:rPr lang="en-US" altLang="zh-CN" sz="2000" dirty="0">
                <a:solidFill>
                  <a:schemeClr val="bg1"/>
                </a:solidFill>
                <a:latin typeface="微软雅黑" panose="020B0503020204020204" pitchFamily="34" charset="-122"/>
                <a:ea typeface="微软雅黑" panose="020B0503020204020204" pitchFamily="34" charset="-122"/>
              </a:rPr>
              <a:t>UDP</a:t>
            </a:r>
            <a:r>
              <a:rPr lang="zh-CN" altLang="en-US" sz="2000" dirty="0">
                <a:solidFill>
                  <a:schemeClr val="bg1"/>
                </a:solidFill>
                <a:latin typeface="微软雅黑" panose="020B0503020204020204" pitchFamily="34" charset="-122"/>
                <a:ea typeface="微软雅黑" panose="020B0503020204020204" pitchFamily="34" charset="-122"/>
              </a:rPr>
              <a:t>） 。 </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000" dirty="0" err="1">
                <a:solidFill>
                  <a:schemeClr val="bg1"/>
                </a:solidFill>
                <a:latin typeface="微软雅黑" panose="020B0503020204020204" pitchFamily="34" charset="-122"/>
                <a:ea typeface="微软雅黑" panose="020B0503020204020204" pitchFamily="34" charset="-122"/>
              </a:rPr>
              <a:t>kube</a:t>
            </a:r>
            <a:r>
              <a:rPr lang="en-US" altLang="zh-CN" sz="2000" dirty="0">
                <a:solidFill>
                  <a:schemeClr val="bg1"/>
                </a:solidFill>
                <a:latin typeface="微软雅黑" panose="020B0503020204020204" pitchFamily="34" charset="-122"/>
                <a:ea typeface="微软雅黑" panose="020B0503020204020204" pitchFamily="34" charset="-122"/>
              </a:rPr>
              <a:t>-proxy </a:t>
            </a:r>
            <a:r>
              <a:rPr lang="zh-CN" altLang="en-US" sz="2000" dirty="0">
                <a:solidFill>
                  <a:schemeClr val="bg1"/>
                </a:solidFill>
                <a:latin typeface="微软雅黑" panose="020B0503020204020204" pitchFamily="34" charset="-122"/>
                <a:ea typeface="微软雅黑" panose="020B0503020204020204" pitchFamily="34" charset="-122"/>
              </a:rPr>
              <a:t>实现</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iptables</a:t>
            </a:r>
            <a:r>
              <a:rPr lang="zh-CN" altLang="en-US" sz="2000" dirty="0">
                <a:solidFill>
                  <a:schemeClr val="bg1"/>
                </a:solidFill>
                <a:latin typeface="微软雅黑" panose="020B0503020204020204" pitchFamily="34" charset="-122"/>
                <a:ea typeface="微软雅黑" panose="020B0503020204020204" pitchFamily="34" charset="-122"/>
              </a:rPr>
              <a:t>：目前推荐的方案，完全以 </a:t>
            </a:r>
            <a:r>
              <a:rPr lang="en-US" altLang="zh-CN" sz="2000" dirty="0">
                <a:solidFill>
                  <a:schemeClr val="bg1"/>
                </a:solidFill>
                <a:latin typeface="微软雅黑" panose="020B0503020204020204" pitchFamily="34" charset="-122"/>
                <a:ea typeface="微软雅黑" panose="020B0503020204020204" pitchFamily="34" charset="-122"/>
              </a:rPr>
              <a:t>iptables </a:t>
            </a:r>
            <a:r>
              <a:rPr lang="zh-CN" altLang="en-US" sz="2000" dirty="0">
                <a:solidFill>
                  <a:schemeClr val="bg1"/>
                </a:solidFill>
                <a:latin typeface="微软雅黑" panose="020B0503020204020204" pitchFamily="34" charset="-122"/>
                <a:ea typeface="微软雅黑" panose="020B0503020204020204" pitchFamily="34" charset="-122"/>
              </a:rPr>
              <a:t>规则的方式来实现 </a:t>
            </a:r>
            <a:r>
              <a:rPr lang="en-US" altLang="zh-CN" sz="2000" dirty="0">
                <a:solidFill>
                  <a:schemeClr val="bg1"/>
                </a:solidFill>
                <a:latin typeface="微软雅黑" panose="020B0503020204020204" pitchFamily="34" charset="-122"/>
                <a:ea typeface="微软雅黑" panose="020B0503020204020204" pitchFamily="34" charset="-122"/>
              </a:rPr>
              <a:t>service </a:t>
            </a:r>
            <a:r>
              <a:rPr lang="zh-CN" altLang="en-US" sz="2000" dirty="0">
                <a:solidFill>
                  <a:schemeClr val="bg1"/>
                </a:solidFill>
                <a:latin typeface="微软雅黑" panose="020B0503020204020204" pitchFamily="34" charset="-122"/>
                <a:ea typeface="微软雅黑" panose="020B0503020204020204" pitchFamily="34" charset="-122"/>
              </a:rPr>
              <a:t>负载均衡</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ipvs</a:t>
            </a:r>
            <a:r>
              <a:rPr lang="zh-CN" altLang="en-US" sz="2000" dirty="0">
                <a:solidFill>
                  <a:schemeClr val="bg1"/>
                </a:solidFill>
                <a:latin typeface="微软雅黑" panose="020B0503020204020204" pitchFamily="34" charset="-122"/>
                <a:ea typeface="微软雅黑" panose="020B0503020204020204" pitchFamily="34" charset="-122"/>
              </a:rPr>
              <a:t>：为解决 </a:t>
            </a:r>
            <a:r>
              <a:rPr lang="en-US" altLang="zh-CN" sz="2000" dirty="0">
                <a:solidFill>
                  <a:schemeClr val="bg1"/>
                </a:solidFill>
                <a:latin typeface="微软雅黑" panose="020B0503020204020204" pitchFamily="34" charset="-122"/>
                <a:ea typeface="微软雅黑" panose="020B0503020204020204" pitchFamily="34" charset="-122"/>
              </a:rPr>
              <a:t>iptables </a:t>
            </a:r>
            <a:r>
              <a:rPr lang="zh-CN" altLang="en-US" sz="2000" dirty="0">
                <a:solidFill>
                  <a:schemeClr val="bg1"/>
                </a:solidFill>
                <a:latin typeface="微软雅黑" panose="020B0503020204020204" pitchFamily="34" charset="-122"/>
                <a:ea typeface="微软雅黑" panose="020B0503020204020204" pitchFamily="34" charset="-122"/>
              </a:rPr>
              <a:t>模式的性能问题，</a:t>
            </a:r>
            <a:r>
              <a:rPr lang="en-US" altLang="zh-CN" sz="2000" dirty="0">
                <a:solidFill>
                  <a:schemeClr val="bg1"/>
                </a:solidFill>
                <a:latin typeface="微软雅黑" panose="020B0503020204020204" pitchFamily="34" charset="-122"/>
                <a:ea typeface="微软雅黑" panose="020B0503020204020204" pitchFamily="34" charset="-122"/>
              </a:rPr>
              <a:t>v1.11 </a:t>
            </a:r>
            <a:r>
              <a:rPr lang="zh-CN" altLang="en-US" sz="2000" dirty="0">
                <a:solidFill>
                  <a:schemeClr val="bg1"/>
                </a:solidFill>
                <a:latin typeface="微软雅黑" panose="020B0503020204020204" pitchFamily="34" charset="-122"/>
                <a:ea typeface="微软雅黑" panose="020B0503020204020204" pitchFamily="34" charset="-122"/>
              </a:rPr>
              <a:t>新增了 </a:t>
            </a:r>
            <a:r>
              <a:rPr lang="en-US" altLang="zh-CN" sz="2000" dirty="0" err="1">
                <a:solidFill>
                  <a:schemeClr val="bg1"/>
                </a:solidFill>
                <a:latin typeface="微软雅黑" panose="020B0503020204020204" pitchFamily="34" charset="-122"/>
                <a:ea typeface="微软雅黑" panose="020B0503020204020204" pitchFamily="34" charset="-122"/>
              </a:rPr>
              <a:t>ipvs</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模式，采用增量式更新，并可以保证 </a:t>
            </a:r>
            <a:r>
              <a:rPr lang="en-US" altLang="zh-CN" sz="2000" dirty="0">
                <a:solidFill>
                  <a:schemeClr val="bg1"/>
                </a:solidFill>
                <a:latin typeface="微软雅黑" panose="020B0503020204020204" pitchFamily="34" charset="-122"/>
                <a:ea typeface="微软雅黑" panose="020B0503020204020204" pitchFamily="34" charset="-122"/>
              </a:rPr>
              <a:t>service </a:t>
            </a:r>
            <a:r>
              <a:rPr lang="zh-CN" altLang="en-US" sz="2000" dirty="0">
                <a:solidFill>
                  <a:schemeClr val="bg1"/>
                </a:solidFill>
                <a:latin typeface="微软雅黑" panose="020B0503020204020204" pitchFamily="34" charset="-122"/>
                <a:ea typeface="微软雅黑" panose="020B0503020204020204" pitchFamily="34" charset="-122"/>
              </a:rPr>
              <a:t>更新期间连接保持不断开。</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dirty="0"/>
          </a:p>
        </p:txBody>
      </p:sp>
    </p:spTree>
    <p:custDataLst>
      <p:tags r:id="rId1"/>
    </p:custDataLst>
    <p:extLst>
      <p:ext uri="{BB962C8B-B14F-4D97-AF65-F5344CB8AC3E}">
        <p14:creationId xmlns:p14="http://schemas.microsoft.com/office/powerpoint/2010/main" val="2802070934"/>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18832" y="430751"/>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Kubelet</a:t>
              </a:r>
              <a:r>
                <a:rPr lang="en-US" altLang="zh-CN" sz="2000" b="1" kern="0" dirty="0">
                  <a:solidFill>
                    <a:schemeClr val="bg1"/>
                  </a:solidFill>
                  <a:ea typeface="微软雅黑" panose="020B0503020204020204" charset="-122"/>
                </a:rPr>
                <a:t>-proxy</a:t>
              </a:r>
              <a:r>
                <a:rPr lang="zh-CN" altLang="en-US" sz="2000" b="1" kern="0" dirty="0">
                  <a:solidFill>
                    <a:schemeClr val="bg1"/>
                  </a:solidFill>
                  <a:ea typeface="微软雅黑" panose="020B0503020204020204" charset="-122"/>
                </a:rPr>
                <a:t>工作原理</a:t>
              </a:r>
            </a:p>
          </p:txBody>
        </p:sp>
      </p:grpSp>
      <p:sp>
        <p:nvSpPr>
          <p:cNvPr id="7" name="TextBox 3">
            <a:extLst>
              <a:ext uri="{FF2B5EF4-FFF2-40B4-BE49-F238E27FC236}">
                <a16:creationId xmlns:a16="http://schemas.microsoft.com/office/drawing/2014/main" id="{26DE2AEB-D189-4B4A-9032-AD7BA352F296}"/>
              </a:ext>
            </a:extLst>
          </p:cNvPr>
          <p:cNvSpPr txBox="1"/>
          <p:nvPr/>
        </p:nvSpPr>
        <p:spPr>
          <a:xfrm>
            <a:off x="675599" y="1197620"/>
            <a:ext cx="9911719" cy="1726178"/>
          </a:xfrm>
          <a:prstGeom prst="rect">
            <a:avLst/>
          </a:prstGeom>
          <a:noFill/>
        </p:spPr>
        <p:txBody>
          <a:bodyPr wrap="square" rtlCol="0">
            <a:spAutoFit/>
          </a:bodyPr>
          <a:lstStyle/>
          <a:p>
            <a:pPr>
              <a:lnSpc>
                <a:spcPct val="150000"/>
              </a:lnSpc>
            </a:pPr>
            <a:r>
              <a:rPr lang="en-US" altLang="zh-CN" sz="2000" dirty="0" err="1">
                <a:solidFill>
                  <a:schemeClr val="bg1"/>
                </a:solidFill>
                <a:latin typeface="微软雅黑" panose="020B0503020204020204" pitchFamily="34" charset="-122"/>
                <a:ea typeface="微软雅黑" panose="020B0503020204020204" pitchFamily="34" charset="-122"/>
              </a:rPr>
              <a:t>kube</a:t>
            </a:r>
            <a:r>
              <a:rPr lang="en-US" altLang="zh-CN" sz="2000" dirty="0">
                <a:solidFill>
                  <a:schemeClr val="bg1"/>
                </a:solidFill>
                <a:latin typeface="微软雅黑" panose="020B0503020204020204" pitchFamily="34" charset="-122"/>
                <a:ea typeface="微软雅黑" panose="020B0503020204020204" pitchFamily="34" charset="-122"/>
              </a:rPr>
              <a:t>-proxy </a:t>
            </a:r>
            <a:r>
              <a:rPr lang="zh-CN" altLang="en-US" sz="2000" dirty="0">
                <a:solidFill>
                  <a:schemeClr val="bg1"/>
                </a:solidFill>
                <a:latin typeface="微软雅黑" panose="020B0503020204020204" pitchFamily="34" charset="-122"/>
                <a:ea typeface="微软雅黑" panose="020B0503020204020204" pitchFamily="34" charset="-122"/>
              </a:rPr>
              <a:t>监听 </a:t>
            </a:r>
            <a:r>
              <a:rPr lang="en-US" altLang="zh-CN" sz="2000" dirty="0">
                <a:solidFill>
                  <a:schemeClr val="bg1"/>
                </a:solidFill>
                <a:latin typeface="微软雅黑" panose="020B0503020204020204" pitchFamily="34" charset="-122"/>
                <a:ea typeface="微软雅黑" panose="020B0503020204020204" pitchFamily="34" charset="-122"/>
              </a:rPr>
              <a:t>API server </a:t>
            </a:r>
            <a:r>
              <a:rPr lang="zh-CN" altLang="en-US" sz="2000" dirty="0">
                <a:solidFill>
                  <a:schemeClr val="bg1"/>
                </a:solidFill>
                <a:latin typeface="微软雅黑" panose="020B0503020204020204" pitchFamily="34" charset="-122"/>
                <a:ea typeface="微软雅黑" panose="020B0503020204020204" pitchFamily="34" charset="-122"/>
              </a:rPr>
              <a:t>中 </a:t>
            </a:r>
            <a:r>
              <a:rPr lang="en-US" altLang="zh-CN" sz="2000" dirty="0">
                <a:solidFill>
                  <a:schemeClr val="bg1"/>
                </a:solidFill>
                <a:latin typeface="微软雅黑" panose="020B0503020204020204" pitchFamily="34" charset="-122"/>
                <a:ea typeface="微软雅黑" panose="020B0503020204020204" pitchFamily="34" charset="-122"/>
              </a:rPr>
              <a:t>service </a:t>
            </a:r>
            <a:r>
              <a:rPr lang="zh-CN" altLang="en-US" sz="2000" dirty="0">
                <a:solidFill>
                  <a:schemeClr val="bg1"/>
                </a:solidFill>
                <a:latin typeface="微软雅黑" panose="020B0503020204020204" pitchFamily="34" charset="-122"/>
                <a:ea typeface="微软雅黑" panose="020B0503020204020204" pitchFamily="34" charset="-122"/>
              </a:rPr>
              <a:t>和 </a:t>
            </a:r>
            <a:r>
              <a:rPr lang="en-US" altLang="zh-CN" sz="2000" dirty="0">
                <a:solidFill>
                  <a:schemeClr val="bg1"/>
                </a:solidFill>
                <a:latin typeface="微软雅黑" panose="020B0503020204020204" pitchFamily="34" charset="-122"/>
                <a:ea typeface="微软雅黑" panose="020B0503020204020204" pitchFamily="34" charset="-122"/>
              </a:rPr>
              <a:t>endpoint </a:t>
            </a:r>
            <a:r>
              <a:rPr lang="zh-CN" altLang="en-US" sz="2000" dirty="0">
                <a:solidFill>
                  <a:schemeClr val="bg1"/>
                </a:solidFill>
                <a:latin typeface="微软雅黑" panose="020B0503020204020204" pitchFamily="34" charset="-122"/>
                <a:ea typeface="微软雅黑" panose="020B0503020204020204" pitchFamily="34" charset="-122"/>
              </a:rPr>
              <a:t>的变化情况，并通过 </a:t>
            </a:r>
            <a:r>
              <a:rPr lang="en-US" altLang="zh-CN" sz="2000" dirty="0" err="1">
                <a:solidFill>
                  <a:schemeClr val="bg1"/>
                </a:solidFill>
                <a:latin typeface="微软雅黑" panose="020B0503020204020204" pitchFamily="34" charset="-122"/>
                <a:ea typeface="微软雅黑" panose="020B0503020204020204" pitchFamily="34" charset="-122"/>
              </a:rPr>
              <a:t>userspace</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iptables</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err="1">
                <a:solidFill>
                  <a:schemeClr val="bg1"/>
                </a:solidFill>
                <a:latin typeface="微软雅黑" panose="020B0503020204020204" pitchFamily="34" charset="-122"/>
                <a:ea typeface="微软雅黑" panose="020B0503020204020204" pitchFamily="34" charset="-122"/>
              </a:rPr>
              <a:t>ipvs</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或 </a:t>
            </a:r>
            <a:r>
              <a:rPr lang="en-US" altLang="zh-CN" sz="2000" dirty="0" err="1">
                <a:solidFill>
                  <a:schemeClr val="bg1"/>
                </a:solidFill>
                <a:latin typeface="微软雅黑" panose="020B0503020204020204" pitchFamily="34" charset="-122"/>
                <a:ea typeface="微软雅黑" panose="020B0503020204020204" pitchFamily="34" charset="-122"/>
              </a:rPr>
              <a:t>winuserspace</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等 </a:t>
            </a:r>
            <a:r>
              <a:rPr lang="en-US" altLang="zh-CN" sz="2000" dirty="0" err="1">
                <a:solidFill>
                  <a:schemeClr val="bg1"/>
                </a:solidFill>
                <a:latin typeface="微软雅黑" panose="020B0503020204020204" pitchFamily="34" charset="-122"/>
                <a:ea typeface="微软雅黑" panose="020B0503020204020204" pitchFamily="34" charset="-122"/>
              </a:rPr>
              <a:t>proxier</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来为服务配置负载均衡（仅支持 </a:t>
            </a:r>
            <a:r>
              <a:rPr lang="en-US" altLang="zh-CN" sz="2000" dirty="0">
                <a:solidFill>
                  <a:schemeClr val="bg1"/>
                </a:solidFill>
                <a:latin typeface="微软雅黑" panose="020B0503020204020204" pitchFamily="34" charset="-122"/>
                <a:ea typeface="微软雅黑" panose="020B0503020204020204" pitchFamily="34" charset="-122"/>
              </a:rPr>
              <a:t>TCP </a:t>
            </a:r>
            <a:r>
              <a:rPr lang="zh-CN" altLang="en-US" sz="2000" dirty="0">
                <a:solidFill>
                  <a:schemeClr val="bg1"/>
                </a:solidFill>
                <a:latin typeface="微软雅黑" panose="020B0503020204020204" pitchFamily="34" charset="-122"/>
                <a:ea typeface="微软雅黑" panose="020B0503020204020204" pitchFamily="34" charset="-122"/>
              </a:rPr>
              <a:t>和 </a:t>
            </a:r>
            <a:r>
              <a:rPr lang="en-US" altLang="zh-CN" sz="2000" dirty="0">
                <a:solidFill>
                  <a:schemeClr val="bg1"/>
                </a:solidFill>
                <a:latin typeface="微软雅黑" panose="020B0503020204020204" pitchFamily="34" charset="-122"/>
                <a:ea typeface="微软雅黑" panose="020B0503020204020204" pitchFamily="34" charset="-122"/>
              </a:rPr>
              <a:t>UDP</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dirty="0"/>
          </a:p>
        </p:txBody>
      </p:sp>
      <p:pic>
        <p:nvPicPr>
          <p:cNvPr id="13314" name="Picture 2">
            <a:extLst>
              <a:ext uri="{FF2B5EF4-FFF2-40B4-BE49-F238E27FC236}">
                <a16:creationId xmlns:a16="http://schemas.microsoft.com/office/drawing/2014/main" id="{5025FDC5-B0B1-43E6-A8D3-9DA292AF9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729" y="2923798"/>
            <a:ext cx="6187888" cy="26441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24570888"/>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7" y="2477062"/>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1157589" y="2910288"/>
            <a:ext cx="10214044" cy="830997"/>
          </a:xfrm>
          <a:prstGeom prst="rect">
            <a:avLst/>
          </a:prstGeom>
        </p:spPr>
        <p:txBody>
          <a:bodyPr wrap="square">
            <a:spAutoFit/>
          </a:bodyPr>
          <a:lstStyle/>
          <a:p>
            <a:pPr algn="ctr" defTabSz="685698"/>
            <a:r>
              <a:rPr lang="en-US" altLang="zh-CN" sz="4800" b="1" cap="small" dirty="0" err="1">
                <a:solidFill>
                  <a:prstClr val="white"/>
                </a:solidFill>
                <a:latin typeface="微软雅黑"/>
                <a:ea typeface="微软雅黑"/>
              </a:rPr>
              <a:t>kube-dns</a:t>
            </a:r>
            <a:endParaRPr lang="zh-CN" altLang="en-US" sz="4800" b="1" cap="small" dirty="0">
              <a:solidFill>
                <a:prstClr val="white"/>
              </a:solidFill>
              <a:latin typeface="微软雅黑"/>
              <a:ea typeface="微软雅黑"/>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4131220094"/>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err="1">
                  <a:solidFill>
                    <a:schemeClr val="bg1"/>
                  </a:solidFill>
                  <a:ea typeface="微软雅黑" panose="020B0503020204020204" charset="-122"/>
                </a:rPr>
                <a:t>Kubelet</a:t>
              </a:r>
              <a:r>
                <a:rPr lang="en-US" altLang="zh-CN" sz="2000" b="1" kern="0" dirty="0">
                  <a:solidFill>
                    <a:schemeClr val="bg1"/>
                  </a:solidFill>
                  <a:ea typeface="微软雅黑" panose="020B0503020204020204" charset="-122"/>
                </a:rPr>
                <a:t>-DNS</a:t>
              </a:r>
              <a:endParaRPr lang="zh-CN" altLang="en-US" sz="2000" b="1" kern="0" dirty="0">
                <a:solidFill>
                  <a:schemeClr val="bg1"/>
                </a:solidFill>
                <a:ea typeface="微软雅黑" panose="020B0503020204020204" charset="-122"/>
              </a:endParaRPr>
            </a:p>
          </p:txBody>
        </p:sp>
      </p:grpSp>
      <p:sp>
        <p:nvSpPr>
          <p:cNvPr id="7" name="TextBox 3">
            <a:extLst>
              <a:ext uri="{FF2B5EF4-FFF2-40B4-BE49-F238E27FC236}">
                <a16:creationId xmlns:a16="http://schemas.microsoft.com/office/drawing/2014/main" id="{477AC1EB-CB24-4394-A6BB-8D48184EA847}"/>
              </a:ext>
            </a:extLst>
          </p:cNvPr>
          <p:cNvSpPr txBox="1"/>
          <p:nvPr/>
        </p:nvSpPr>
        <p:spPr>
          <a:xfrm>
            <a:off x="675599" y="1197620"/>
            <a:ext cx="9911719" cy="2649508"/>
          </a:xfrm>
          <a:prstGeom prst="rect">
            <a:avLst/>
          </a:prstGeom>
          <a:noFill/>
        </p:spPr>
        <p:txBody>
          <a:bodyPr wrap="square" rtlCol="0">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DNS </a:t>
            </a:r>
            <a:r>
              <a:rPr lang="zh-CN" altLang="en-US" sz="2000" dirty="0">
                <a:solidFill>
                  <a:schemeClr val="bg1"/>
                </a:solidFill>
                <a:latin typeface="微软雅黑" panose="020B0503020204020204" pitchFamily="34" charset="-122"/>
                <a:ea typeface="微软雅黑" panose="020B0503020204020204" pitchFamily="34" charset="-122"/>
              </a:rPr>
              <a:t>是 </a:t>
            </a:r>
            <a:r>
              <a:rPr lang="en-US" altLang="zh-CN" sz="2000" dirty="0">
                <a:solidFill>
                  <a:schemeClr val="bg1"/>
                </a:solidFill>
                <a:latin typeface="微软雅黑" panose="020B0503020204020204" pitchFamily="34" charset="-122"/>
                <a:ea typeface="微软雅黑" panose="020B0503020204020204" pitchFamily="34" charset="-122"/>
              </a:rPr>
              <a:t>Kubernetes </a:t>
            </a:r>
            <a:r>
              <a:rPr lang="zh-CN" altLang="en-US" sz="2000" dirty="0">
                <a:solidFill>
                  <a:schemeClr val="bg1"/>
                </a:solidFill>
                <a:latin typeface="微软雅黑" panose="020B0503020204020204" pitchFamily="34" charset="-122"/>
                <a:ea typeface="微软雅黑" panose="020B0503020204020204" pitchFamily="34" charset="-122"/>
              </a:rPr>
              <a:t>的核心功能之一，通过 </a:t>
            </a:r>
            <a:r>
              <a:rPr lang="en-US" altLang="zh-CN" sz="2000" dirty="0" err="1">
                <a:solidFill>
                  <a:schemeClr val="bg1"/>
                </a:solidFill>
                <a:latin typeface="微软雅黑" panose="020B0503020204020204" pitchFamily="34" charset="-122"/>
                <a:ea typeface="微软雅黑" panose="020B0503020204020204" pitchFamily="34" charset="-122"/>
              </a:rPr>
              <a:t>kube-dns</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或 </a:t>
            </a:r>
            <a:r>
              <a:rPr lang="en-US" altLang="zh-CN" sz="2000" dirty="0" err="1">
                <a:solidFill>
                  <a:schemeClr val="bg1"/>
                </a:solidFill>
                <a:latin typeface="微软雅黑" panose="020B0503020204020204" pitchFamily="34" charset="-122"/>
                <a:ea typeface="微软雅黑" panose="020B0503020204020204" pitchFamily="34" charset="-122"/>
              </a:rPr>
              <a:t>CoreDNS</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作为集群的必备扩展来提供命名服务。</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从 </a:t>
            </a:r>
            <a:r>
              <a:rPr lang="en-US" altLang="zh-CN" sz="2000" dirty="0">
                <a:solidFill>
                  <a:schemeClr val="bg1"/>
                </a:solidFill>
                <a:latin typeface="微软雅黑" panose="020B0503020204020204" pitchFamily="34" charset="-122"/>
                <a:ea typeface="微软雅黑" panose="020B0503020204020204" pitchFamily="34" charset="-122"/>
              </a:rPr>
              <a:t>v1.11 </a:t>
            </a:r>
            <a:r>
              <a:rPr lang="zh-CN" altLang="en-US" sz="2000" dirty="0">
                <a:solidFill>
                  <a:schemeClr val="bg1"/>
                </a:solidFill>
                <a:latin typeface="微软雅黑" panose="020B0503020204020204" pitchFamily="34" charset="-122"/>
                <a:ea typeface="微软雅黑" panose="020B0503020204020204" pitchFamily="34" charset="-122"/>
              </a:rPr>
              <a:t>开始可以使用 </a:t>
            </a:r>
            <a:r>
              <a:rPr lang="en-US" altLang="zh-CN" sz="2000" dirty="0" err="1">
                <a:solidFill>
                  <a:schemeClr val="bg1"/>
                </a:solidFill>
                <a:latin typeface="微软雅黑" panose="020B0503020204020204" pitchFamily="34" charset="-122"/>
                <a:ea typeface="微软雅黑" panose="020B0503020204020204" pitchFamily="34" charset="-122"/>
              </a:rPr>
              <a:t>CoreDNS</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来提供命名服务，并从 </a:t>
            </a:r>
            <a:r>
              <a:rPr lang="en-US" altLang="zh-CN" sz="2000" dirty="0">
                <a:solidFill>
                  <a:schemeClr val="bg1"/>
                </a:solidFill>
                <a:latin typeface="微软雅黑" panose="020B0503020204020204" pitchFamily="34" charset="-122"/>
                <a:ea typeface="微软雅黑" panose="020B0503020204020204" pitchFamily="34" charset="-122"/>
              </a:rPr>
              <a:t>v1.13 </a:t>
            </a:r>
            <a:r>
              <a:rPr lang="zh-CN" altLang="en-US" sz="2000" dirty="0">
                <a:solidFill>
                  <a:schemeClr val="bg1"/>
                </a:solidFill>
                <a:latin typeface="微软雅黑" panose="020B0503020204020204" pitchFamily="34" charset="-122"/>
                <a:ea typeface="微软雅黑" panose="020B0503020204020204" pitchFamily="34" charset="-122"/>
              </a:rPr>
              <a:t>开始成为默认 </a:t>
            </a:r>
            <a:r>
              <a:rPr lang="en-US" altLang="zh-CN" sz="2000" dirty="0">
                <a:solidFill>
                  <a:schemeClr val="bg1"/>
                </a:solidFill>
                <a:latin typeface="微软雅黑" panose="020B0503020204020204" pitchFamily="34" charset="-122"/>
                <a:ea typeface="微软雅黑" panose="020B0503020204020204" pitchFamily="34" charset="-122"/>
              </a:rPr>
              <a:t>DNS </a:t>
            </a:r>
            <a:r>
              <a:rPr lang="zh-CN" altLang="en-US" sz="2000" dirty="0">
                <a:solidFill>
                  <a:schemeClr val="bg1"/>
                </a:solidFill>
                <a:latin typeface="微软雅黑" panose="020B0503020204020204" pitchFamily="34" charset="-122"/>
                <a:ea typeface="微软雅黑" panose="020B0503020204020204" pitchFamily="34" charset="-122"/>
              </a:rPr>
              <a:t>服务。</a:t>
            </a:r>
            <a:endParaRPr lang="en-US" altLang="zh-CN" sz="20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zh-CN" altLang="en-US" sz="1200" dirty="0"/>
          </a:p>
        </p:txBody>
      </p:sp>
    </p:spTree>
    <p:custDataLst>
      <p:tags r:id="rId1"/>
    </p:custDataLst>
    <p:extLst>
      <p:ext uri="{BB962C8B-B14F-4D97-AF65-F5344CB8AC3E}">
        <p14:creationId xmlns:p14="http://schemas.microsoft.com/office/powerpoint/2010/main" val="716744743"/>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2000" b="1" kern="0" dirty="0">
                  <a:solidFill>
                    <a:schemeClr val="bg1"/>
                  </a:solidFill>
                  <a:ea typeface="微软雅黑" panose="020B0503020204020204" charset="-122"/>
                </a:rPr>
                <a:t>支持的 </a:t>
              </a:r>
              <a:r>
                <a:rPr lang="en-US" altLang="zh-CN" sz="2000" b="1" kern="0" dirty="0">
                  <a:solidFill>
                    <a:schemeClr val="bg1"/>
                  </a:solidFill>
                  <a:ea typeface="微软雅黑" panose="020B0503020204020204" charset="-122"/>
                </a:rPr>
                <a:t>DNS </a:t>
              </a:r>
              <a:r>
                <a:rPr lang="zh-CN" altLang="en-US" sz="2000" b="1" kern="0" dirty="0">
                  <a:solidFill>
                    <a:schemeClr val="bg1"/>
                  </a:solidFill>
                  <a:ea typeface="微软雅黑" panose="020B0503020204020204" charset="-122"/>
                </a:rPr>
                <a:t>格式</a:t>
              </a:r>
            </a:p>
          </p:txBody>
        </p:sp>
      </p:grpSp>
      <p:sp>
        <p:nvSpPr>
          <p:cNvPr id="7" name="TextBox 3">
            <a:extLst>
              <a:ext uri="{FF2B5EF4-FFF2-40B4-BE49-F238E27FC236}">
                <a16:creationId xmlns:a16="http://schemas.microsoft.com/office/drawing/2014/main" id="{477AC1EB-CB24-4394-A6BB-8D48184EA847}"/>
              </a:ext>
            </a:extLst>
          </p:cNvPr>
          <p:cNvSpPr txBox="1"/>
          <p:nvPr/>
        </p:nvSpPr>
        <p:spPr>
          <a:xfrm>
            <a:off x="675599" y="1197620"/>
            <a:ext cx="9911719" cy="4198842"/>
          </a:xfrm>
          <a:prstGeom prst="rect">
            <a:avLst/>
          </a:prstGeom>
          <a:noFill/>
        </p:spPr>
        <p:txBody>
          <a:bodyPr wrap="square" rtlCol="0">
            <a:spAutoFit/>
          </a:bodyPr>
          <a:lstStyle/>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Service</a:t>
            </a:r>
          </a:p>
          <a:p>
            <a:pPr marL="342900" indent="-34290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A record</a:t>
            </a:r>
            <a:r>
              <a:rPr lang="zh-CN" altLang="en-US" sz="2000" dirty="0">
                <a:solidFill>
                  <a:schemeClr val="bg1"/>
                </a:solidFill>
                <a:latin typeface="微软雅黑" panose="020B0503020204020204" pitchFamily="34" charset="-122"/>
                <a:ea typeface="微软雅黑" panose="020B0503020204020204" pitchFamily="34" charset="-122"/>
              </a:rPr>
              <a:t>：生成 </a:t>
            </a:r>
            <a:r>
              <a:rPr lang="en-US" altLang="zh-CN" sz="2000" dirty="0">
                <a:solidFill>
                  <a:schemeClr val="bg1"/>
                </a:solidFill>
                <a:latin typeface="微软雅黑" panose="020B0503020204020204" pitchFamily="34" charset="-122"/>
                <a:ea typeface="微软雅黑" panose="020B0503020204020204" pitchFamily="34" charset="-122"/>
              </a:rPr>
              <a:t>my-svc.my-</a:t>
            </a:r>
            <a:r>
              <a:rPr lang="en-US" altLang="zh-CN" sz="2000" dirty="0" err="1">
                <a:solidFill>
                  <a:schemeClr val="bg1"/>
                </a:solidFill>
                <a:latin typeface="微软雅黑" panose="020B0503020204020204" pitchFamily="34" charset="-122"/>
                <a:ea typeface="微软雅黑" panose="020B0503020204020204" pitchFamily="34" charset="-122"/>
              </a:rPr>
              <a:t>namespace.svc.cluster.local</a:t>
            </a:r>
            <a:r>
              <a:rPr lang="zh-CN" altLang="en-US" sz="2000" dirty="0">
                <a:solidFill>
                  <a:schemeClr val="bg1"/>
                </a:solidFill>
                <a:latin typeface="微软雅黑" panose="020B0503020204020204" pitchFamily="34" charset="-122"/>
                <a:ea typeface="微软雅黑" panose="020B0503020204020204" pitchFamily="34" charset="-122"/>
              </a:rPr>
              <a:t>，解析 </a:t>
            </a:r>
            <a:r>
              <a:rPr lang="en-US" altLang="zh-CN" sz="2000" dirty="0">
                <a:solidFill>
                  <a:schemeClr val="bg1"/>
                </a:solidFill>
                <a:latin typeface="微软雅黑" panose="020B0503020204020204" pitchFamily="34" charset="-122"/>
                <a:ea typeface="微软雅黑" panose="020B0503020204020204" pitchFamily="34" charset="-122"/>
              </a:rPr>
              <a:t>IP </a:t>
            </a:r>
            <a:r>
              <a:rPr lang="zh-CN" altLang="en-US" sz="2000" dirty="0">
                <a:solidFill>
                  <a:schemeClr val="bg1"/>
                </a:solidFill>
                <a:latin typeface="微软雅黑" panose="020B0503020204020204" pitchFamily="34" charset="-122"/>
                <a:ea typeface="微软雅黑" panose="020B0503020204020204" pitchFamily="34" charset="-122"/>
              </a:rPr>
              <a:t>分为两种情况普通 </a:t>
            </a:r>
            <a:r>
              <a:rPr lang="en-US" altLang="zh-CN" sz="2000" dirty="0">
                <a:solidFill>
                  <a:schemeClr val="bg1"/>
                </a:solidFill>
                <a:latin typeface="微软雅黑" panose="020B0503020204020204" pitchFamily="34" charset="-122"/>
                <a:ea typeface="微软雅黑" panose="020B0503020204020204" pitchFamily="34" charset="-122"/>
              </a:rPr>
              <a:t>Service </a:t>
            </a:r>
            <a:r>
              <a:rPr lang="zh-CN" altLang="en-US" sz="2000" dirty="0">
                <a:solidFill>
                  <a:schemeClr val="bg1"/>
                </a:solidFill>
                <a:latin typeface="微软雅黑" panose="020B0503020204020204" pitchFamily="34" charset="-122"/>
                <a:ea typeface="微软雅黑" panose="020B0503020204020204" pitchFamily="34" charset="-122"/>
              </a:rPr>
              <a:t>解析为 </a:t>
            </a:r>
            <a:r>
              <a:rPr lang="en-US" altLang="zh-CN" sz="2000" dirty="0">
                <a:solidFill>
                  <a:schemeClr val="bg1"/>
                </a:solidFill>
                <a:latin typeface="微软雅黑" panose="020B0503020204020204" pitchFamily="34" charset="-122"/>
                <a:ea typeface="微软雅黑" panose="020B0503020204020204" pitchFamily="34" charset="-122"/>
              </a:rPr>
              <a:t>Cluster IP</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Headless Service </a:t>
            </a:r>
            <a:r>
              <a:rPr lang="zh-CN" altLang="en-US" sz="2000" dirty="0">
                <a:solidFill>
                  <a:schemeClr val="bg1"/>
                </a:solidFill>
                <a:latin typeface="微软雅黑" panose="020B0503020204020204" pitchFamily="34" charset="-122"/>
                <a:ea typeface="微软雅黑" panose="020B0503020204020204" pitchFamily="34" charset="-122"/>
              </a:rPr>
              <a:t>解析为指定的 </a:t>
            </a:r>
            <a:r>
              <a:rPr lang="en-US" altLang="zh-CN" sz="2000" dirty="0">
                <a:solidFill>
                  <a:schemeClr val="bg1"/>
                </a:solidFill>
                <a:latin typeface="微软雅黑" panose="020B0503020204020204" pitchFamily="34" charset="-122"/>
                <a:ea typeface="微软雅黑" panose="020B0503020204020204" pitchFamily="34" charset="-122"/>
              </a:rPr>
              <a:t>Pod IP </a:t>
            </a:r>
            <a:r>
              <a:rPr lang="zh-CN" altLang="en-US" sz="2000" dirty="0">
                <a:solidFill>
                  <a:schemeClr val="bg1"/>
                </a:solidFill>
                <a:latin typeface="微软雅黑" panose="020B0503020204020204" pitchFamily="34" charset="-122"/>
                <a:ea typeface="微软雅黑" panose="020B0503020204020204" pitchFamily="34" charset="-122"/>
              </a:rPr>
              <a:t>列表</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SRV record</a:t>
            </a:r>
            <a:r>
              <a:rPr lang="zh-CN" altLang="en-US" sz="2000" dirty="0">
                <a:solidFill>
                  <a:schemeClr val="bg1"/>
                </a:solidFill>
                <a:latin typeface="微软雅黑" panose="020B0503020204020204" pitchFamily="34" charset="-122"/>
                <a:ea typeface="微软雅黑" panose="020B0503020204020204" pitchFamily="34" charset="-122"/>
              </a:rPr>
              <a:t>：生成 </a:t>
            </a:r>
            <a:r>
              <a:rPr lang="en-US" altLang="zh-CN" sz="2000" dirty="0">
                <a:solidFill>
                  <a:schemeClr val="bg1"/>
                </a:solidFill>
                <a:latin typeface="微软雅黑" panose="020B0503020204020204" pitchFamily="34" charset="-122"/>
                <a:ea typeface="微软雅黑" panose="020B0503020204020204" pitchFamily="34" charset="-122"/>
              </a:rPr>
              <a:t>_my-port-name._my-port-protocol.my-svc.my-namespace.svc.cluster.local</a:t>
            </a:r>
          </a:p>
          <a:p>
            <a:pPr>
              <a:lnSpc>
                <a:spcPct val="150000"/>
              </a:lnSpc>
            </a:pPr>
            <a:r>
              <a:rPr lang="en-US" altLang="zh-CN" sz="2000" dirty="0">
                <a:solidFill>
                  <a:schemeClr val="bg1"/>
                </a:solidFill>
                <a:latin typeface="微软雅黑" panose="020B0503020204020204" pitchFamily="34" charset="-122"/>
                <a:ea typeface="微软雅黑" panose="020B0503020204020204" pitchFamily="34" charset="-122"/>
              </a:rPr>
              <a:t>Pod</a:t>
            </a:r>
          </a:p>
          <a:p>
            <a:pPr marL="342900" indent="-34290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A record</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pod-ip-address.my-</a:t>
            </a:r>
            <a:r>
              <a:rPr lang="en-US" altLang="zh-CN" sz="2000" dirty="0" err="1">
                <a:solidFill>
                  <a:schemeClr val="bg1"/>
                </a:solidFill>
                <a:latin typeface="微软雅黑" panose="020B0503020204020204" pitchFamily="34" charset="-122"/>
                <a:ea typeface="微软雅黑" panose="020B0503020204020204" pitchFamily="34" charset="-122"/>
              </a:rPr>
              <a:t>namespace.pod.cluster.local</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指定 </a:t>
            </a:r>
            <a:r>
              <a:rPr lang="en-US" altLang="zh-CN" sz="2000" dirty="0">
                <a:solidFill>
                  <a:schemeClr val="bg1"/>
                </a:solidFill>
                <a:latin typeface="微软雅黑" panose="020B0503020204020204" pitchFamily="34" charset="-122"/>
                <a:ea typeface="微软雅黑" panose="020B0503020204020204" pitchFamily="34" charset="-122"/>
              </a:rPr>
              <a:t>hostname </a:t>
            </a:r>
            <a:r>
              <a:rPr lang="zh-CN" altLang="en-US" sz="2000" dirty="0">
                <a:solidFill>
                  <a:schemeClr val="bg1"/>
                </a:solidFill>
                <a:latin typeface="微软雅黑" panose="020B0503020204020204" pitchFamily="34" charset="-122"/>
                <a:ea typeface="微软雅黑" panose="020B0503020204020204" pitchFamily="34" charset="-122"/>
              </a:rPr>
              <a:t>和 </a:t>
            </a:r>
            <a:r>
              <a:rPr lang="en-US" altLang="zh-CN" sz="2000" dirty="0">
                <a:solidFill>
                  <a:schemeClr val="bg1"/>
                </a:solidFill>
                <a:latin typeface="微软雅黑" panose="020B0503020204020204" pitchFamily="34" charset="-122"/>
                <a:ea typeface="微软雅黑" panose="020B0503020204020204" pitchFamily="34" charset="-122"/>
              </a:rPr>
              <a:t>subdomain</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err="1">
                <a:solidFill>
                  <a:schemeClr val="bg1"/>
                </a:solidFill>
                <a:latin typeface="微软雅黑" panose="020B0503020204020204" pitchFamily="34" charset="-122"/>
                <a:ea typeface="微软雅黑" panose="020B0503020204020204" pitchFamily="34" charset="-122"/>
              </a:rPr>
              <a:t>hostname.custom-subdomain.default.svc.cluster.local</a:t>
            </a:r>
            <a:endParaRPr lang="zh-CN" altLang="en-US" sz="1200" dirty="0"/>
          </a:p>
        </p:txBody>
      </p:sp>
    </p:spTree>
    <p:custDataLst>
      <p:tags r:id="rId1"/>
    </p:custDataLst>
    <p:extLst>
      <p:ext uri="{BB962C8B-B14F-4D97-AF65-F5344CB8AC3E}">
        <p14:creationId xmlns:p14="http://schemas.microsoft.com/office/powerpoint/2010/main" val="40760910"/>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7" y="2477062"/>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1157589" y="2910288"/>
            <a:ext cx="10214044" cy="830997"/>
          </a:xfrm>
          <a:prstGeom prst="rect">
            <a:avLst/>
          </a:prstGeom>
        </p:spPr>
        <p:txBody>
          <a:bodyPr wrap="square">
            <a:spAutoFit/>
          </a:bodyPr>
          <a:lstStyle/>
          <a:p>
            <a:pPr algn="ctr" defTabSz="685698"/>
            <a:r>
              <a:rPr lang="en-US" altLang="zh-CN" sz="4800" b="1" cap="small" dirty="0">
                <a:solidFill>
                  <a:prstClr val="white"/>
                </a:solidFill>
                <a:latin typeface="微软雅黑"/>
                <a:ea typeface="微软雅黑"/>
              </a:rPr>
              <a:t>Kubernetes</a:t>
            </a:r>
            <a:r>
              <a:rPr lang="zh-CN" altLang="en-US" sz="4800" b="1" cap="small" dirty="0">
                <a:solidFill>
                  <a:prstClr val="white"/>
                </a:solidFill>
                <a:latin typeface="微软雅黑"/>
                <a:ea typeface="微软雅黑"/>
              </a:rPr>
              <a:t>部署示例</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2965931029"/>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2395469"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应用部署演变</a:t>
              </a:r>
            </a:p>
          </p:txBody>
        </p:sp>
      </p:grpSp>
      <p:sp>
        <p:nvSpPr>
          <p:cNvPr id="2" name="矩形 1">
            <a:extLst>
              <a:ext uri="{FF2B5EF4-FFF2-40B4-BE49-F238E27FC236}">
                <a16:creationId xmlns:a16="http://schemas.microsoft.com/office/drawing/2014/main" id="{E196C9FC-C8CF-48DC-9341-7CC12D6195EA}"/>
              </a:ext>
            </a:extLst>
          </p:cNvPr>
          <p:cNvSpPr/>
          <p:nvPr/>
        </p:nvSpPr>
        <p:spPr>
          <a:xfrm>
            <a:off x="574428" y="1120676"/>
            <a:ext cx="6408263" cy="2492990"/>
          </a:xfrm>
          <a:prstGeom prst="rect">
            <a:avLst/>
          </a:prstGeom>
        </p:spPr>
        <p:txBody>
          <a:bodyPr wrap="squar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三、容器时代</a:t>
            </a:r>
            <a:endParaRPr lang="en-US" altLang="zh-CN" sz="2400" b="1"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容器与 </a:t>
            </a:r>
            <a:r>
              <a:rPr lang="en-US" altLang="zh-CN" sz="2000" dirty="0">
                <a:solidFill>
                  <a:schemeClr val="bg1"/>
                </a:solidFill>
                <a:latin typeface="微软雅黑" panose="020B0503020204020204" pitchFamily="34" charset="-122"/>
                <a:ea typeface="微软雅黑" panose="020B0503020204020204" pitchFamily="34" charset="-122"/>
              </a:rPr>
              <a:t>VM </a:t>
            </a:r>
            <a:r>
              <a:rPr lang="zh-CN" altLang="en-US" sz="2000" dirty="0">
                <a:solidFill>
                  <a:schemeClr val="bg1"/>
                </a:solidFill>
                <a:latin typeface="微软雅黑" panose="020B0503020204020204" pitchFamily="34" charset="-122"/>
                <a:ea typeface="微软雅黑" panose="020B0503020204020204" pitchFamily="34" charset="-122"/>
              </a:rPr>
              <a:t>类似，但它们具有宽松的隔离属性，以在应用程序之间共享操作系统 （</a:t>
            </a:r>
            <a:r>
              <a:rPr lang="en-US" altLang="zh-CN" sz="2000" dirty="0">
                <a:solidFill>
                  <a:schemeClr val="bg1"/>
                </a:solidFill>
                <a:latin typeface="微软雅黑" panose="020B0503020204020204" pitchFamily="34" charset="-122"/>
                <a:ea typeface="微软雅黑" panose="020B0503020204020204" pitchFamily="34" charset="-122"/>
              </a:rPr>
              <a:t>OS</a:t>
            </a:r>
            <a:r>
              <a:rPr lang="zh-CN" altLang="en-US" sz="2000" dirty="0">
                <a:solidFill>
                  <a:schemeClr val="bg1"/>
                </a:solidFill>
                <a:latin typeface="微软雅黑" panose="020B0503020204020204" pitchFamily="34" charset="-122"/>
                <a:ea typeface="微软雅黑" panose="020B0503020204020204" pitchFamily="34" charset="-122"/>
              </a:rPr>
              <a:t>），容器更为轻量级。与 </a:t>
            </a:r>
            <a:r>
              <a:rPr lang="en-US" altLang="zh-CN" sz="2000" dirty="0">
                <a:solidFill>
                  <a:schemeClr val="bg1"/>
                </a:solidFill>
                <a:latin typeface="微软雅黑" panose="020B0503020204020204" pitchFamily="34" charset="-122"/>
                <a:ea typeface="微软雅黑" panose="020B0503020204020204" pitchFamily="34" charset="-122"/>
              </a:rPr>
              <a:t>VM </a:t>
            </a:r>
            <a:r>
              <a:rPr lang="zh-CN" altLang="en-US" sz="2000" dirty="0">
                <a:solidFill>
                  <a:schemeClr val="bg1"/>
                </a:solidFill>
                <a:latin typeface="微软雅黑" panose="020B0503020204020204" pitchFamily="34" charset="-122"/>
                <a:ea typeface="微软雅黑" panose="020B0503020204020204" pitchFamily="34" charset="-122"/>
              </a:rPr>
              <a:t>类似，容器有其自己的文件系统、</a:t>
            </a:r>
            <a:r>
              <a:rPr lang="en-US" altLang="zh-CN" sz="2000" dirty="0">
                <a:solidFill>
                  <a:schemeClr val="bg1"/>
                </a:solidFill>
                <a:latin typeface="微软雅黑" panose="020B0503020204020204" pitchFamily="34" charset="-122"/>
                <a:ea typeface="微软雅黑" panose="020B0503020204020204" pitchFamily="34" charset="-122"/>
              </a:rPr>
              <a:t>CPU</a:t>
            </a:r>
            <a:r>
              <a:rPr lang="zh-CN" altLang="en-US" sz="2000" dirty="0">
                <a:solidFill>
                  <a:schemeClr val="bg1"/>
                </a:solidFill>
                <a:latin typeface="微软雅黑" panose="020B0503020204020204" pitchFamily="34" charset="-122"/>
                <a:ea typeface="微软雅黑" panose="020B0503020204020204" pitchFamily="34" charset="-122"/>
              </a:rPr>
              <a:t>、内存、进程空间等。由于它们与底层基础架构分离，因此可跨云和操作系统分发进行移植。</a:t>
            </a:r>
          </a:p>
        </p:txBody>
      </p:sp>
      <p:pic>
        <p:nvPicPr>
          <p:cNvPr id="9" name="图片 8">
            <a:extLst>
              <a:ext uri="{FF2B5EF4-FFF2-40B4-BE49-F238E27FC236}">
                <a16:creationId xmlns:a16="http://schemas.microsoft.com/office/drawing/2014/main" id="{9496F89D-BD7E-48C6-A49F-90BAB83CA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397" y="1120676"/>
            <a:ext cx="3911175" cy="3146524"/>
          </a:xfrm>
          <a:prstGeom prst="rect">
            <a:avLst/>
          </a:prstGeom>
        </p:spPr>
      </p:pic>
    </p:spTree>
    <p:extLst>
      <p:ext uri="{BB962C8B-B14F-4D97-AF65-F5344CB8AC3E}">
        <p14:creationId xmlns:p14="http://schemas.microsoft.com/office/powerpoint/2010/main" val="33558339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a:solidFill>
                    <a:schemeClr val="bg1"/>
                  </a:solidFill>
                  <a:ea typeface="微软雅黑" panose="020B0503020204020204" charset="-122"/>
                </a:rPr>
                <a:t>K8s</a:t>
              </a:r>
              <a:r>
                <a:rPr lang="zh-CN" altLang="en-US" sz="2000" b="1" kern="0" dirty="0">
                  <a:solidFill>
                    <a:schemeClr val="bg1"/>
                  </a:solidFill>
                  <a:ea typeface="微软雅黑" panose="020B0503020204020204" charset="-122"/>
                </a:rPr>
                <a:t>部署示例</a:t>
              </a:r>
            </a:p>
          </p:txBody>
        </p:sp>
      </p:grpSp>
      <p:pic>
        <p:nvPicPr>
          <p:cNvPr id="2" name="图片 1">
            <a:extLst>
              <a:ext uri="{FF2B5EF4-FFF2-40B4-BE49-F238E27FC236}">
                <a16:creationId xmlns:a16="http://schemas.microsoft.com/office/drawing/2014/main" id="{45A9BE48-7E4B-4460-8D78-10A542A7AFA6}"/>
              </a:ext>
            </a:extLst>
          </p:cNvPr>
          <p:cNvPicPr>
            <a:picLocks noChangeAspect="1"/>
          </p:cNvPicPr>
          <p:nvPr/>
        </p:nvPicPr>
        <p:blipFill>
          <a:blip r:embed="rId5"/>
          <a:stretch>
            <a:fillRect/>
          </a:stretch>
        </p:blipFill>
        <p:spPr>
          <a:xfrm>
            <a:off x="6096000" y="1239712"/>
            <a:ext cx="4732759" cy="4378576"/>
          </a:xfrm>
          <a:prstGeom prst="rect">
            <a:avLst/>
          </a:prstGeom>
        </p:spPr>
      </p:pic>
      <p:sp>
        <p:nvSpPr>
          <p:cNvPr id="4" name="文本框 3">
            <a:extLst>
              <a:ext uri="{FF2B5EF4-FFF2-40B4-BE49-F238E27FC236}">
                <a16:creationId xmlns:a16="http://schemas.microsoft.com/office/drawing/2014/main" id="{C8B299F0-1C5C-4EDE-8546-AB923B83B587}"/>
              </a:ext>
            </a:extLst>
          </p:cNvPr>
          <p:cNvSpPr txBox="1"/>
          <p:nvPr/>
        </p:nvSpPr>
        <p:spPr>
          <a:xfrm>
            <a:off x="574766" y="1306286"/>
            <a:ext cx="5111931" cy="2308324"/>
          </a:xfrm>
          <a:prstGeom prst="rect">
            <a:avLst/>
          </a:prstGeom>
          <a:noFill/>
        </p:spPr>
        <p:txBody>
          <a:bodyPr wrap="square" rtlCol="0">
            <a:spAutoFit/>
          </a:bodyPr>
          <a:lstStyle/>
          <a:p>
            <a:r>
              <a:rPr lang="zh-CN" altLang="en-US">
                <a:solidFill>
                  <a:schemeClr val="bg1"/>
                </a:solidFill>
                <a:latin typeface="微软雅黑" panose="020B0503020204020204" pitchFamily="34" charset="-122"/>
                <a:ea typeface="微软雅黑" panose="020B0503020204020204" pitchFamily="34" charset="-122"/>
              </a:rPr>
              <a:t>部署无状态应用：</a:t>
            </a:r>
            <a:endParaRPr lang="en-US" altLang="zh-CN">
              <a:solidFill>
                <a:schemeClr val="bg1"/>
              </a:solidFill>
              <a:latin typeface="微软雅黑" panose="020B0503020204020204" pitchFamily="34" charset="-122"/>
              <a:ea typeface="微软雅黑" panose="020B0503020204020204" pitchFamily="34" charset="-122"/>
            </a:endParaRPr>
          </a:p>
          <a:p>
            <a:endParaRPr lang="en-US" altLang="zh-CN">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a:solidFill>
                  <a:schemeClr val="bg1"/>
                </a:solidFill>
                <a:latin typeface="微软雅黑" panose="020B0503020204020204" pitchFamily="34" charset="-122"/>
                <a:ea typeface="微软雅黑" panose="020B0503020204020204" pitchFamily="34" charset="-122"/>
              </a:rPr>
              <a:t>Deployment</a:t>
            </a:r>
            <a:r>
              <a:rPr lang="zh-CN" altLang="en-US">
                <a:solidFill>
                  <a:schemeClr val="bg1"/>
                </a:solidFill>
                <a:latin typeface="微软雅黑" panose="020B0503020204020204" pitchFamily="34" charset="-122"/>
                <a:ea typeface="微软雅黑" panose="020B0503020204020204" pitchFamily="34" charset="-122"/>
              </a:rPr>
              <a:t>：负责创建</a:t>
            </a:r>
            <a:r>
              <a:rPr lang="en-US" altLang="zh-CN">
                <a:solidFill>
                  <a:schemeClr val="bg1"/>
                </a:solidFill>
                <a:latin typeface="微软雅黑" panose="020B0503020204020204" pitchFamily="34" charset="-122"/>
                <a:ea typeface="微软雅黑" panose="020B0503020204020204" pitchFamily="34" charset="-122"/>
              </a:rPr>
              <a:t>Pod</a:t>
            </a:r>
          </a:p>
          <a:p>
            <a:pPr marL="285750" indent="-285750">
              <a:buFont typeface="Arial" panose="020B0604020202020204" pitchFamily="34" charset="0"/>
              <a:buChar char="•"/>
            </a:pPr>
            <a:endParaRPr lang="en-US" altLang="zh-CN">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a:solidFill>
                  <a:schemeClr val="bg1"/>
                </a:solidFill>
                <a:latin typeface="微软雅黑" panose="020B0503020204020204" pitchFamily="34" charset="-122"/>
                <a:ea typeface="微软雅黑" panose="020B0503020204020204" pitchFamily="34" charset="-122"/>
              </a:rPr>
              <a:t>Service</a:t>
            </a:r>
            <a:r>
              <a:rPr lang="zh-CN" altLang="en-US">
                <a:solidFill>
                  <a:schemeClr val="bg1"/>
                </a:solidFill>
                <a:latin typeface="微软雅黑" panose="020B0503020204020204" pitchFamily="34" charset="-122"/>
                <a:ea typeface="微软雅黑" panose="020B0503020204020204" pitchFamily="34" charset="-122"/>
              </a:rPr>
              <a:t>：内部负载均衡</a:t>
            </a:r>
            <a:endParaRPr lang="en-US" altLang="zh-CN">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a:solidFill>
                  <a:schemeClr val="bg1"/>
                </a:solidFill>
                <a:latin typeface="微软雅黑" panose="020B0503020204020204" pitchFamily="34" charset="-122"/>
                <a:ea typeface="微软雅黑" panose="020B0503020204020204" pitchFamily="34" charset="-122"/>
              </a:rPr>
              <a:t>Ingress</a:t>
            </a:r>
            <a:r>
              <a:rPr lang="zh-CN" altLang="en-US">
                <a:solidFill>
                  <a:schemeClr val="bg1"/>
                </a:solidFill>
                <a:latin typeface="微软雅黑" panose="020B0503020204020204" pitchFamily="34" charset="-122"/>
                <a:ea typeface="微软雅黑" panose="020B0503020204020204" pitchFamily="34" charset="-122"/>
              </a:rPr>
              <a:t>：集群外部请求转发到</a:t>
            </a:r>
            <a:r>
              <a:rPr lang="en-US" altLang="zh-CN">
                <a:solidFill>
                  <a:schemeClr val="bg1"/>
                </a:solidFill>
                <a:latin typeface="微软雅黑" panose="020B0503020204020204" pitchFamily="34" charset="-122"/>
                <a:ea typeface="微软雅黑" panose="020B0503020204020204" pitchFamily="34" charset="-122"/>
              </a:rPr>
              <a:t>Service</a:t>
            </a:r>
            <a:r>
              <a:rPr lang="zh-CN" altLang="en-US">
                <a:solidFill>
                  <a:schemeClr val="bg1"/>
                </a:solidFill>
                <a:latin typeface="微软雅黑" panose="020B0503020204020204" pitchFamily="34" charset="-122"/>
                <a:ea typeface="微软雅黑" panose="020B0503020204020204" pitchFamily="34" charset="-122"/>
              </a:rPr>
              <a:t>和</a:t>
            </a:r>
            <a:r>
              <a:rPr lang="en-US" altLang="zh-CN">
                <a:solidFill>
                  <a:schemeClr val="bg1"/>
                </a:solidFill>
                <a:latin typeface="微软雅黑" panose="020B0503020204020204" pitchFamily="34" charset="-122"/>
                <a:ea typeface="微软雅黑" panose="020B0503020204020204" pitchFamily="34" charset="-122"/>
              </a:rPr>
              <a:t>Pod</a:t>
            </a:r>
          </a:p>
          <a:p>
            <a:endParaRPr lang="zh-CN" altLang="en-US"/>
          </a:p>
        </p:txBody>
      </p:sp>
    </p:spTree>
    <p:custDataLst>
      <p:tags r:id="rId1"/>
    </p:custDataLst>
    <p:extLst>
      <p:ext uri="{BB962C8B-B14F-4D97-AF65-F5344CB8AC3E}">
        <p14:creationId xmlns:p14="http://schemas.microsoft.com/office/powerpoint/2010/main" val="187607828"/>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2" y="247681"/>
            <a:ext cx="1612739" cy="520841"/>
          </a:xfrm>
          <a:prstGeom prst="rect">
            <a:avLst/>
          </a:prstGeom>
        </p:spPr>
      </p:pic>
      <p:grpSp>
        <p:nvGrpSpPr>
          <p:cNvPr id="9" name="组 8"/>
          <p:cNvGrpSpPr/>
          <p:nvPr/>
        </p:nvGrpSpPr>
        <p:grpSpPr>
          <a:xfrm>
            <a:off x="-61239" y="383990"/>
            <a:ext cx="3240721" cy="407665"/>
            <a:chOff x="-23271" y="426956"/>
            <a:chExt cx="2251117" cy="407665"/>
          </a:xfrm>
        </p:grpSpPr>
        <p:sp>
          <p:nvSpPr>
            <p:cNvPr id="10" name="圆角矩形 9"/>
            <p:cNvSpPr/>
            <p:nvPr/>
          </p:nvSpPr>
          <p:spPr>
            <a:xfrm>
              <a:off x="28353" y="450089"/>
              <a:ext cx="2199493" cy="384532"/>
            </a:xfrm>
            <a:prstGeom prst="roundRect">
              <a:avLst/>
            </a:prstGeom>
            <a:solidFill>
              <a:srgbClr val="0B6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a:spLocks noChangeArrowheads="1"/>
            </p:cNvSpPr>
            <p:nvPr/>
          </p:nvSpPr>
          <p:spPr bwMode="auto">
            <a:xfrm>
              <a:off x="-23271" y="426956"/>
              <a:ext cx="2251117"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en-US" altLang="zh-CN" sz="2000" b="1" kern="0" dirty="0">
                  <a:solidFill>
                    <a:schemeClr val="bg1"/>
                  </a:solidFill>
                  <a:ea typeface="微软雅黑" panose="020B0503020204020204" charset="-122"/>
                </a:rPr>
                <a:t>K8s</a:t>
              </a:r>
              <a:r>
                <a:rPr lang="zh-CN" altLang="en-US" sz="2000" b="1" kern="0" dirty="0">
                  <a:solidFill>
                    <a:schemeClr val="bg1"/>
                  </a:solidFill>
                  <a:ea typeface="微软雅黑" panose="020B0503020204020204" charset="-122"/>
                </a:rPr>
                <a:t>部署示例</a:t>
              </a:r>
            </a:p>
          </p:txBody>
        </p:sp>
      </p:grpSp>
      <p:sp>
        <p:nvSpPr>
          <p:cNvPr id="7" name="TextBox 3">
            <a:extLst>
              <a:ext uri="{FF2B5EF4-FFF2-40B4-BE49-F238E27FC236}">
                <a16:creationId xmlns:a16="http://schemas.microsoft.com/office/drawing/2014/main" id="{477AC1EB-CB24-4394-A6BB-8D48184EA847}"/>
              </a:ext>
            </a:extLst>
          </p:cNvPr>
          <p:cNvSpPr txBox="1"/>
          <p:nvPr/>
        </p:nvSpPr>
        <p:spPr>
          <a:xfrm>
            <a:off x="4015764" y="1193455"/>
            <a:ext cx="2738161" cy="4255396"/>
          </a:xfrm>
          <a:prstGeom prst="rect">
            <a:avLst/>
          </a:prstGeom>
          <a:noFill/>
        </p:spPr>
        <p:txBody>
          <a:bodyPr wrap="square" rtlCol="0">
            <a:spAutoFit/>
          </a:bodyPr>
          <a:lstStyle/>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apiVersion: v1</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kind: </a:t>
            </a:r>
            <a:r>
              <a:rPr lang="en-US" altLang="zh-CN" sz="1400">
                <a:solidFill>
                  <a:srgbClr val="FF0000"/>
                </a:solidFill>
                <a:latin typeface="微软雅黑" panose="020B0503020204020204" pitchFamily="34" charset="-122"/>
                <a:ea typeface="微软雅黑" panose="020B0503020204020204" pitchFamily="34" charset="-122"/>
              </a:rPr>
              <a:t>Service</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metadata:</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  name: biyi-cas</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  labels:</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    app: biyi-cas</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spec:</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  ports:</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  - name: http</a:t>
            </a:r>
          </a:p>
          <a:p>
            <a:pPr>
              <a:lnSpc>
                <a:spcPct val="150000"/>
              </a:lnSpc>
            </a:pPr>
            <a:r>
              <a:rPr lang="en-US" altLang="zh-CN" sz="1400">
                <a:solidFill>
                  <a:srgbClr val="FFC000"/>
                </a:solidFill>
                <a:latin typeface="微软雅黑" panose="020B0503020204020204" pitchFamily="34" charset="-122"/>
                <a:ea typeface="微软雅黑" panose="020B0503020204020204" pitchFamily="34" charset="-122"/>
              </a:rPr>
              <a:t>    port: 80</a:t>
            </a:r>
          </a:p>
          <a:p>
            <a:pPr>
              <a:lnSpc>
                <a:spcPct val="150000"/>
              </a:lnSpc>
            </a:pPr>
            <a:r>
              <a:rPr lang="en-US" altLang="zh-CN" sz="1400">
                <a:solidFill>
                  <a:srgbClr val="FFC000"/>
                </a:solidFill>
                <a:latin typeface="微软雅黑" panose="020B0503020204020204" pitchFamily="34" charset="-122"/>
                <a:ea typeface="微软雅黑" panose="020B0503020204020204" pitchFamily="34" charset="-122"/>
              </a:rPr>
              <a:t>    targetPort: 8080</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  selector:</a:t>
            </a:r>
          </a:p>
          <a:p>
            <a:pPr>
              <a:lnSpc>
                <a:spcPct val="150000"/>
              </a:lnSpc>
            </a:pPr>
            <a:r>
              <a:rPr lang="en-US" altLang="zh-CN" sz="1400">
                <a:solidFill>
                  <a:schemeClr val="bg1"/>
                </a:solidFill>
                <a:latin typeface="微软雅黑" panose="020B0503020204020204" pitchFamily="34" charset="-122"/>
                <a:ea typeface="微软雅黑" panose="020B0503020204020204" pitchFamily="34" charset="-122"/>
              </a:rPr>
              <a:t>    app: biyi-cas</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8" name="TextBox 3">
            <a:extLst>
              <a:ext uri="{FF2B5EF4-FFF2-40B4-BE49-F238E27FC236}">
                <a16:creationId xmlns:a16="http://schemas.microsoft.com/office/drawing/2014/main" id="{EB4A99F4-A6A4-4766-B86F-18DC6CE67EDA}"/>
              </a:ext>
            </a:extLst>
          </p:cNvPr>
          <p:cNvSpPr txBox="1"/>
          <p:nvPr/>
        </p:nvSpPr>
        <p:spPr>
          <a:xfrm>
            <a:off x="758332" y="1185127"/>
            <a:ext cx="2503884" cy="4632935"/>
          </a:xfrm>
          <a:prstGeom prst="rect">
            <a:avLst/>
          </a:prstGeom>
          <a:noFill/>
        </p:spPr>
        <p:txBody>
          <a:bodyPr wrap="square" rtlCol="0">
            <a:spAutoFit/>
          </a:bodyPr>
          <a:lstStyle/>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apiVersion: apps/v1</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kind: </a:t>
            </a:r>
            <a:r>
              <a:rPr lang="en-US" altLang="zh-CN" sz="1100">
                <a:solidFill>
                  <a:srgbClr val="FF0000"/>
                </a:solidFill>
                <a:latin typeface="微软雅黑" panose="020B0503020204020204" pitchFamily="34" charset="-122"/>
                <a:ea typeface="微软雅黑" panose="020B0503020204020204" pitchFamily="34" charset="-122"/>
              </a:rPr>
              <a:t>Deployment</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metadata:</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name: biyi-cas</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spec:</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replicas: 1</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template:</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metadata:</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labels:</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app: biyi-cas</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version: v1</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spec:</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containers:</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 image: ctsi/biyi-cas:1.0.1</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imagePullPolicy: IfNotPresent</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name: biyi-cas</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ports:</a:t>
            </a:r>
          </a:p>
          <a:p>
            <a:pPr>
              <a:lnSpc>
                <a:spcPct val="150000"/>
              </a:lnSpc>
            </a:pPr>
            <a:r>
              <a:rPr lang="en-US" altLang="zh-CN" sz="1100">
                <a:solidFill>
                  <a:schemeClr val="bg1"/>
                </a:solidFill>
                <a:latin typeface="微软雅黑" panose="020B0503020204020204" pitchFamily="34" charset="-122"/>
                <a:ea typeface="微软雅黑" panose="020B0503020204020204" pitchFamily="34" charset="-122"/>
              </a:rPr>
              <a:t>        - </a:t>
            </a:r>
            <a:r>
              <a:rPr lang="en-US" altLang="zh-CN" sz="1100">
                <a:solidFill>
                  <a:srgbClr val="FFC000"/>
                </a:solidFill>
                <a:latin typeface="微软雅黑" panose="020B0503020204020204" pitchFamily="34" charset="-122"/>
                <a:ea typeface="微软雅黑" panose="020B0503020204020204" pitchFamily="34" charset="-122"/>
              </a:rPr>
              <a:t>containerPort: 8080</a:t>
            </a:r>
            <a:endParaRPr lang="en-US" altLang="zh-CN" sz="700" dirty="0">
              <a:solidFill>
                <a:srgbClr val="FFC000"/>
              </a:solidFill>
              <a:latin typeface="微软雅黑" panose="020B0503020204020204" pitchFamily="34" charset="-122"/>
              <a:ea typeface="微软雅黑" panose="020B0503020204020204" pitchFamily="34" charset="-122"/>
            </a:endParaRPr>
          </a:p>
        </p:txBody>
      </p:sp>
      <p:sp>
        <p:nvSpPr>
          <p:cNvPr id="12" name="TextBox 3">
            <a:extLst>
              <a:ext uri="{FF2B5EF4-FFF2-40B4-BE49-F238E27FC236}">
                <a16:creationId xmlns:a16="http://schemas.microsoft.com/office/drawing/2014/main" id="{54572C74-D168-4273-BBEE-BB7D291C4F5B}"/>
              </a:ext>
            </a:extLst>
          </p:cNvPr>
          <p:cNvSpPr txBox="1"/>
          <p:nvPr/>
        </p:nvSpPr>
        <p:spPr>
          <a:xfrm>
            <a:off x="7507473" y="1197619"/>
            <a:ext cx="2738161" cy="4491679"/>
          </a:xfrm>
          <a:prstGeom prst="rect">
            <a:avLst/>
          </a:prstGeom>
          <a:noFill/>
        </p:spPr>
        <p:txBody>
          <a:bodyPr wrap="square" rtlCol="0">
            <a:spAutoFit/>
          </a:bodyPr>
          <a:lstStyle/>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apiVersion: extensions/v1beta1</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kind: </a:t>
            </a:r>
            <a:r>
              <a:rPr lang="en-US" altLang="zh-CN" sz="1200">
                <a:solidFill>
                  <a:srgbClr val="FF0000"/>
                </a:solidFill>
                <a:latin typeface="微软雅黑" panose="020B0503020204020204" pitchFamily="34" charset="-122"/>
                <a:ea typeface="微软雅黑" panose="020B0503020204020204" pitchFamily="34" charset="-122"/>
              </a:rPr>
              <a:t>Ingress</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metadata:</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annotations:</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kubernetes.io/ingress.class: nginx    </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name: ingress-biyi-cas</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spec:</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rules:</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 host: biyi-cas.ingress.ssdc.solutions</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http:</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paths:</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 backend:</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serviceName: biyi-cas</a:t>
            </a:r>
          </a:p>
          <a:p>
            <a:pPr>
              <a:lnSpc>
                <a:spcPct val="150000"/>
              </a:lnSpc>
            </a:pPr>
            <a:r>
              <a:rPr lang="en-US" altLang="zh-CN" sz="1200">
                <a:solidFill>
                  <a:schemeClr val="bg1"/>
                </a:solidFill>
                <a:latin typeface="微软雅黑" panose="020B0503020204020204" pitchFamily="34" charset="-122"/>
                <a:ea typeface="微软雅黑" panose="020B0503020204020204" pitchFamily="34" charset="-122"/>
              </a:rPr>
              <a:t>          </a:t>
            </a:r>
            <a:r>
              <a:rPr lang="en-US" altLang="zh-CN" sz="1200">
                <a:solidFill>
                  <a:srgbClr val="FFC000"/>
                </a:solidFill>
                <a:latin typeface="微软雅黑" panose="020B0503020204020204" pitchFamily="34" charset="-122"/>
                <a:ea typeface="微软雅黑" panose="020B0503020204020204" pitchFamily="34" charset="-122"/>
              </a:rPr>
              <a:t>servicePort: 80</a:t>
            </a:r>
            <a:endParaRPr lang="en-US" altLang="zh-CN" sz="1200" dirty="0">
              <a:solidFill>
                <a:srgbClr val="FFC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66825954"/>
      </p:ext>
    </p:extLst>
  </p:cSld>
  <p:clrMapOvr>
    <a:masterClrMapping/>
  </p:clrMapOvr>
  <mc:AlternateContent xmlns:mc="http://schemas.openxmlformats.org/markup-compatibility/2006" xmlns:p14="http://schemas.microsoft.com/office/powerpoint/2010/main">
    <mc:Choice Requires="p14">
      <p:transition spd="slow" p14:dur="2000" advTm="219685"/>
    </mc:Choice>
    <mc:Fallback xmlns="">
      <p:transition spd="slow" advTm="219685"/>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7" y="2477062"/>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1157589" y="2910288"/>
            <a:ext cx="10214044" cy="830997"/>
          </a:xfrm>
          <a:prstGeom prst="rect">
            <a:avLst/>
          </a:prstGeom>
        </p:spPr>
        <p:txBody>
          <a:bodyPr wrap="square">
            <a:spAutoFit/>
          </a:bodyPr>
          <a:lstStyle/>
          <a:p>
            <a:pPr algn="ctr" defTabSz="685698"/>
            <a:r>
              <a:rPr lang="en-US" altLang="zh-CN" sz="4800" b="1" cap="small">
                <a:solidFill>
                  <a:prstClr val="white"/>
                </a:solidFill>
                <a:latin typeface="微软雅黑"/>
                <a:ea typeface="微软雅黑"/>
              </a:rPr>
              <a:t>K8s</a:t>
            </a:r>
            <a:r>
              <a:rPr lang="zh-CN" altLang="en-US" sz="4800" b="1" cap="small">
                <a:solidFill>
                  <a:prstClr val="white"/>
                </a:solidFill>
                <a:latin typeface="微软雅黑"/>
                <a:ea typeface="微软雅黑"/>
              </a:rPr>
              <a:t>在比翼平台的实践</a:t>
            </a:r>
            <a:endParaRPr lang="zh-CN" altLang="en-US" sz="4800" b="1" cap="small" dirty="0">
              <a:solidFill>
                <a:prstClr val="white"/>
              </a:solidFill>
              <a:latin typeface="微软雅黑"/>
              <a:ea typeface="微软雅黑"/>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3023281645"/>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比翼微服务平台</a:t>
              </a:r>
            </a:p>
          </p:txBody>
        </p:sp>
      </p:grpSp>
      <p:grpSp>
        <p:nvGrpSpPr>
          <p:cNvPr id="7" name="组合 6">
            <a:extLst>
              <a:ext uri="{FF2B5EF4-FFF2-40B4-BE49-F238E27FC236}">
                <a16:creationId xmlns:a16="http://schemas.microsoft.com/office/drawing/2014/main" id="{38CBFD63-4DEE-4D30-B4AE-DF4A0446534E}"/>
              </a:ext>
            </a:extLst>
          </p:cNvPr>
          <p:cNvGrpSpPr/>
          <p:nvPr/>
        </p:nvGrpSpPr>
        <p:grpSpPr>
          <a:xfrm>
            <a:off x="693771" y="1035797"/>
            <a:ext cx="10804458" cy="5131540"/>
            <a:chOff x="317499" y="873669"/>
            <a:chExt cx="8867755" cy="3945998"/>
          </a:xfrm>
        </p:grpSpPr>
        <p:sp>
          <p:nvSpPr>
            <p:cNvPr id="11" name="同侧圆角矩形 50">
              <a:extLst>
                <a:ext uri="{FF2B5EF4-FFF2-40B4-BE49-F238E27FC236}">
                  <a16:creationId xmlns:a16="http://schemas.microsoft.com/office/drawing/2014/main" id="{8F16E08D-7017-40C8-81A9-8B45D8581610}"/>
                </a:ext>
              </a:extLst>
            </p:cNvPr>
            <p:cNvSpPr/>
            <p:nvPr/>
          </p:nvSpPr>
          <p:spPr>
            <a:xfrm>
              <a:off x="317499" y="4269831"/>
              <a:ext cx="8621672" cy="448737"/>
            </a:xfrm>
            <a:prstGeom prst="round2SameRect">
              <a:avLst>
                <a:gd name="adj1" fmla="val 0"/>
                <a:gd name="adj2" fmla="val 0"/>
              </a:avLst>
            </a:prstGeom>
            <a:solidFill>
              <a:srgbClr val="F5E9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EA5EEA6D-BE4D-41A7-855B-93AC6BCCD3B1}"/>
                </a:ext>
              </a:extLst>
            </p:cNvPr>
            <p:cNvSpPr/>
            <p:nvPr/>
          </p:nvSpPr>
          <p:spPr>
            <a:xfrm>
              <a:off x="8575258" y="4377986"/>
              <a:ext cx="255617" cy="255617"/>
            </a:xfrm>
            <a:prstGeom prst="ellipse">
              <a:avLst/>
            </a:prstGeom>
            <a:solidFill>
              <a:srgbClr val="F6E9CB"/>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kumimoji="1" lang="en-US" altLang="zh-CN" sz="788" dirty="0"/>
            </a:p>
          </p:txBody>
        </p:sp>
        <p:sp>
          <p:nvSpPr>
            <p:cNvPr id="13" name="圆角矩形 58">
              <a:extLst>
                <a:ext uri="{FF2B5EF4-FFF2-40B4-BE49-F238E27FC236}">
                  <a16:creationId xmlns:a16="http://schemas.microsoft.com/office/drawing/2014/main" id="{647187A5-E2F4-43E5-B565-8E19C29F7EBC}"/>
                </a:ext>
              </a:extLst>
            </p:cNvPr>
            <p:cNvSpPr/>
            <p:nvPr/>
          </p:nvSpPr>
          <p:spPr>
            <a:xfrm>
              <a:off x="468269" y="4419218"/>
              <a:ext cx="7816749" cy="18783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C00000"/>
                  </a:solidFill>
                </a:rPr>
                <a:t>Kubernetes</a:t>
              </a:r>
              <a:endParaRPr kumimoji="1" lang="zh-CN" altLang="en-US" sz="1200" dirty="0">
                <a:solidFill>
                  <a:srgbClr val="C00000"/>
                </a:solidFill>
              </a:endParaRPr>
            </a:p>
          </p:txBody>
        </p:sp>
        <p:sp>
          <p:nvSpPr>
            <p:cNvPr id="14" name="矩形 13">
              <a:extLst>
                <a:ext uri="{FF2B5EF4-FFF2-40B4-BE49-F238E27FC236}">
                  <a16:creationId xmlns:a16="http://schemas.microsoft.com/office/drawing/2014/main" id="{55276C01-E495-4058-97D5-066CC1DC9955}"/>
                </a:ext>
              </a:extLst>
            </p:cNvPr>
            <p:cNvSpPr/>
            <p:nvPr/>
          </p:nvSpPr>
          <p:spPr>
            <a:xfrm>
              <a:off x="317499" y="873669"/>
              <a:ext cx="8621672" cy="176574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r>
                <a:rPr kumimoji="1" lang="zh-CN" altLang="en-US" dirty="0">
                  <a:solidFill>
                    <a:schemeClr val="tx1"/>
                  </a:solidFill>
                  <a:latin typeface="微软雅黑" panose="020B0503020204020204" pitchFamily="34" charset="-122"/>
                  <a:ea typeface="微软雅黑" panose="020B0503020204020204" pitchFamily="34" charset="-122"/>
                </a:rPr>
                <a:t>微服务</a:t>
              </a:r>
            </a:p>
          </p:txBody>
        </p:sp>
        <p:sp>
          <p:nvSpPr>
            <p:cNvPr id="15" name="矩形 14">
              <a:extLst>
                <a:ext uri="{FF2B5EF4-FFF2-40B4-BE49-F238E27FC236}">
                  <a16:creationId xmlns:a16="http://schemas.microsoft.com/office/drawing/2014/main" id="{34E22538-DA7A-4D5F-B4D4-249FDA149F06}"/>
                </a:ext>
              </a:extLst>
            </p:cNvPr>
            <p:cNvSpPr/>
            <p:nvPr/>
          </p:nvSpPr>
          <p:spPr>
            <a:xfrm>
              <a:off x="317499" y="2674823"/>
              <a:ext cx="8621672" cy="151096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r>
                <a:rPr kumimoji="1" lang="zh-CN" altLang="en-US" dirty="0">
                  <a:solidFill>
                    <a:schemeClr val="tx1"/>
                  </a:solidFill>
                  <a:latin typeface="微软雅黑" panose="020B0503020204020204" pitchFamily="34" charset="-122"/>
                  <a:ea typeface="微软雅黑" panose="020B0503020204020204" pitchFamily="34" charset="-122"/>
                </a:rPr>
                <a:t>技术路线</a:t>
              </a:r>
            </a:p>
          </p:txBody>
        </p:sp>
        <p:pic>
          <p:nvPicPr>
            <p:cNvPr id="16" name="图片 15">
              <a:extLst>
                <a:ext uri="{FF2B5EF4-FFF2-40B4-BE49-F238E27FC236}">
                  <a16:creationId xmlns:a16="http://schemas.microsoft.com/office/drawing/2014/main" id="{9DF1AE3E-FF69-4B9F-9EDA-477DBD27E1C5}"/>
                </a:ext>
              </a:extLst>
            </p:cNvPr>
            <p:cNvPicPr>
              <a:picLocks noChangeAspect="1"/>
            </p:cNvPicPr>
            <p:nvPr/>
          </p:nvPicPr>
          <p:blipFill>
            <a:blip r:embed="rId3"/>
            <a:stretch>
              <a:fillRect/>
            </a:stretch>
          </p:blipFill>
          <p:spPr>
            <a:xfrm>
              <a:off x="8237034" y="4158312"/>
              <a:ext cx="948220" cy="661355"/>
            </a:xfrm>
            <a:prstGeom prst="rect">
              <a:avLst/>
            </a:prstGeom>
          </p:spPr>
        </p:pic>
        <p:grpSp>
          <p:nvGrpSpPr>
            <p:cNvPr id="17" name="组合 16">
              <a:extLst>
                <a:ext uri="{FF2B5EF4-FFF2-40B4-BE49-F238E27FC236}">
                  <a16:creationId xmlns:a16="http://schemas.microsoft.com/office/drawing/2014/main" id="{5BC2B69C-E4BA-4994-B2D1-319F4A2FB0C8}"/>
                </a:ext>
              </a:extLst>
            </p:cNvPr>
            <p:cNvGrpSpPr/>
            <p:nvPr/>
          </p:nvGrpSpPr>
          <p:grpSpPr>
            <a:xfrm>
              <a:off x="893395" y="2649142"/>
              <a:ext cx="7444790" cy="1131701"/>
              <a:chOff x="893395" y="2649142"/>
              <a:chExt cx="7444790" cy="1131701"/>
            </a:xfrm>
          </p:grpSpPr>
          <p:sp>
            <p:nvSpPr>
              <p:cNvPr id="46" name="矩形 45">
                <a:extLst>
                  <a:ext uri="{FF2B5EF4-FFF2-40B4-BE49-F238E27FC236}">
                    <a16:creationId xmlns:a16="http://schemas.microsoft.com/office/drawing/2014/main" id="{AA6A01DA-770E-4C2C-9B89-003AFF4909E4}"/>
                  </a:ext>
                </a:extLst>
              </p:cNvPr>
              <p:cNvSpPr/>
              <p:nvPr/>
            </p:nvSpPr>
            <p:spPr>
              <a:xfrm>
                <a:off x="6992091" y="3517116"/>
                <a:ext cx="418704" cy="246221"/>
              </a:xfrm>
              <a:prstGeom prst="rect">
                <a:avLst/>
              </a:prstGeom>
            </p:spPr>
            <p:txBody>
              <a:bodyPr wrap="none">
                <a:spAutoFit/>
              </a:bodyPr>
              <a:lstStyle/>
              <a:p>
                <a:r>
                  <a:rPr lang="en-US" altLang="zh-CN" sz="1000" dirty="0" err="1"/>
                  <a:t>Istio</a:t>
                </a:r>
                <a:endParaRPr lang="zh-CN" altLang="en-US" sz="1000" dirty="0"/>
              </a:p>
            </p:txBody>
          </p:sp>
          <p:sp>
            <p:nvSpPr>
              <p:cNvPr id="47" name="矩形 46">
                <a:extLst>
                  <a:ext uri="{FF2B5EF4-FFF2-40B4-BE49-F238E27FC236}">
                    <a16:creationId xmlns:a16="http://schemas.microsoft.com/office/drawing/2014/main" id="{31FE6552-6083-456B-B1DD-18EE5EA7B24F}"/>
                  </a:ext>
                </a:extLst>
              </p:cNvPr>
              <p:cNvSpPr/>
              <p:nvPr/>
            </p:nvSpPr>
            <p:spPr>
              <a:xfrm>
                <a:off x="4080194" y="3517117"/>
                <a:ext cx="872355" cy="246221"/>
              </a:xfrm>
              <a:prstGeom prst="rect">
                <a:avLst/>
              </a:prstGeom>
            </p:spPr>
            <p:txBody>
              <a:bodyPr wrap="none">
                <a:spAutoFit/>
              </a:bodyPr>
              <a:lstStyle/>
              <a:p>
                <a:r>
                  <a:rPr lang="en-US" altLang="zh-CN" sz="1000" dirty="0"/>
                  <a:t>Prometheus</a:t>
                </a:r>
                <a:endParaRPr lang="zh-CN" altLang="en-US" sz="1000" dirty="0"/>
              </a:p>
            </p:txBody>
          </p:sp>
          <p:sp>
            <p:nvSpPr>
              <p:cNvPr id="48" name="矩形 47">
                <a:extLst>
                  <a:ext uri="{FF2B5EF4-FFF2-40B4-BE49-F238E27FC236}">
                    <a16:creationId xmlns:a16="http://schemas.microsoft.com/office/drawing/2014/main" id="{410EB4CA-D525-4E26-A124-77369E71FCAB}"/>
                  </a:ext>
                </a:extLst>
              </p:cNvPr>
              <p:cNvSpPr/>
              <p:nvPr/>
            </p:nvSpPr>
            <p:spPr>
              <a:xfrm>
                <a:off x="3469930" y="3531130"/>
                <a:ext cx="590226" cy="246221"/>
              </a:xfrm>
              <a:prstGeom prst="rect">
                <a:avLst/>
              </a:prstGeom>
            </p:spPr>
            <p:txBody>
              <a:bodyPr wrap="none">
                <a:spAutoFit/>
              </a:bodyPr>
              <a:lstStyle/>
              <a:p>
                <a:r>
                  <a:rPr lang="en-US" altLang="zh-CN" sz="1000" dirty="0"/>
                  <a:t>Docker</a:t>
                </a:r>
                <a:endParaRPr lang="zh-CN" altLang="en-US" sz="1000" dirty="0"/>
              </a:p>
            </p:txBody>
          </p:sp>
          <p:sp>
            <p:nvSpPr>
              <p:cNvPr id="49" name="矩形 48">
                <a:extLst>
                  <a:ext uri="{FF2B5EF4-FFF2-40B4-BE49-F238E27FC236}">
                    <a16:creationId xmlns:a16="http://schemas.microsoft.com/office/drawing/2014/main" id="{B4D27052-858A-4C95-A1E6-D1CFB81671BB}"/>
                  </a:ext>
                </a:extLst>
              </p:cNvPr>
              <p:cNvSpPr/>
              <p:nvPr/>
            </p:nvSpPr>
            <p:spPr>
              <a:xfrm>
                <a:off x="2604209" y="3534622"/>
                <a:ext cx="752129" cy="246221"/>
              </a:xfrm>
              <a:prstGeom prst="rect">
                <a:avLst/>
              </a:prstGeom>
            </p:spPr>
            <p:txBody>
              <a:bodyPr wrap="none">
                <a:spAutoFit/>
              </a:bodyPr>
              <a:lstStyle/>
              <a:p>
                <a:r>
                  <a:rPr lang="en-US" altLang="zh-CN" sz="1000" dirty="0"/>
                  <a:t>Operators</a:t>
                </a:r>
                <a:endParaRPr lang="zh-CN" altLang="en-US" sz="1000" dirty="0"/>
              </a:p>
            </p:txBody>
          </p:sp>
          <p:sp>
            <p:nvSpPr>
              <p:cNvPr id="50" name="矩形 49">
                <a:extLst>
                  <a:ext uri="{FF2B5EF4-FFF2-40B4-BE49-F238E27FC236}">
                    <a16:creationId xmlns:a16="http://schemas.microsoft.com/office/drawing/2014/main" id="{CF2ED614-609E-4EEC-80ED-67F5F4B2CCF9}"/>
                  </a:ext>
                </a:extLst>
              </p:cNvPr>
              <p:cNvSpPr/>
              <p:nvPr/>
            </p:nvSpPr>
            <p:spPr>
              <a:xfrm>
                <a:off x="2004720" y="3531642"/>
                <a:ext cx="484428" cy="246221"/>
              </a:xfrm>
              <a:prstGeom prst="rect">
                <a:avLst/>
              </a:prstGeom>
            </p:spPr>
            <p:txBody>
              <a:bodyPr wrap="none">
                <a:spAutoFit/>
              </a:bodyPr>
              <a:lstStyle/>
              <a:p>
                <a:r>
                  <a:rPr lang="en-US" altLang="zh-CN" sz="1000" dirty="0"/>
                  <a:t>Helm</a:t>
                </a:r>
                <a:endParaRPr lang="zh-CN" altLang="en-US" sz="1000" dirty="0"/>
              </a:p>
            </p:txBody>
          </p:sp>
          <p:sp>
            <p:nvSpPr>
              <p:cNvPr id="51" name="矩形 50">
                <a:extLst>
                  <a:ext uri="{FF2B5EF4-FFF2-40B4-BE49-F238E27FC236}">
                    <a16:creationId xmlns:a16="http://schemas.microsoft.com/office/drawing/2014/main" id="{B3EADCC9-1D84-4F3F-A603-CE087CA524B9}"/>
                  </a:ext>
                </a:extLst>
              </p:cNvPr>
              <p:cNvSpPr/>
              <p:nvPr/>
            </p:nvSpPr>
            <p:spPr>
              <a:xfrm>
                <a:off x="5168504" y="3517117"/>
                <a:ext cx="439544" cy="246221"/>
              </a:xfrm>
              <a:prstGeom prst="rect">
                <a:avLst/>
              </a:prstGeom>
            </p:spPr>
            <p:txBody>
              <a:bodyPr wrap="none">
                <a:spAutoFit/>
              </a:bodyPr>
              <a:lstStyle/>
              <a:p>
                <a:r>
                  <a:rPr lang="en-US" altLang="zh-CN" sz="1000" dirty="0" err="1"/>
                  <a:t>Etcd</a:t>
                </a:r>
                <a:endParaRPr lang="zh-CN" altLang="en-US" sz="1000" dirty="0"/>
              </a:p>
            </p:txBody>
          </p:sp>
          <p:sp>
            <p:nvSpPr>
              <p:cNvPr id="52" name="矩形 51">
                <a:extLst>
                  <a:ext uri="{FF2B5EF4-FFF2-40B4-BE49-F238E27FC236}">
                    <a16:creationId xmlns:a16="http://schemas.microsoft.com/office/drawing/2014/main" id="{05E18382-4F1C-4126-866C-AA33851F99FB}"/>
                  </a:ext>
                </a:extLst>
              </p:cNvPr>
              <p:cNvSpPr/>
              <p:nvPr/>
            </p:nvSpPr>
            <p:spPr>
              <a:xfrm>
                <a:off x="1086553" y="3534622"/>
                <a:ext cx="835485" cy="246221"/>
              </a:xfrm>
              <a:prstGeom prst="rect">
                <a:avLst/>
              </a:prstGeom>
            </p:spPr>
            <p:txBody>
              <a:bodyPr wrap="none">
                <a:spAutoFit/>
              </a:bodyPr>
              <a:lstStyle/>
              <a:p>
                <a:r>
                  <a:rPr lang="en-US" altLang="zh-CN" sz="1000" dirty="0"/>
                  <a:t>Kubernetes</a:t>
                </a:r>
                <a:endParaRPr lang="zh-CN" altLang="en-US" sz="1000" dirty="0"/>
              </a:p>
            </p:txBody>
          </p:sp>
          <p:sp>
            <p:nvSpPr>
              <p:cNvPr id="53" name="矩形 52">
                <a:extLst>
                  <a:ext uri="{FF2B5EF4-FFF2-40B4-BE49-F238E27FC236}">
                    <a16:creationId xmlns:a16="http://schemas.microsoft.com/office/drawing/2014/main" id="{FC54049F-71F2-4F41-AF06-8A8D44D31CE8}"/>
                  </a:ext>
                </a:extLst>
              </p:cNvPr>
              <p:cNvSpPr/>
              <p:nvPr/>
            </p:nvSpPr>
            <p:spPr>
              <a:xfrm>
                <a:off x="5932487" y="3510561"/>
                <a:ext cx="958917" cy="246221"/>
              </a:xfrm>
              <a:prstGeom prst="rect">
                <a:avLst/>
              </a:prstGeom>
            </p:spPr>
            <p:txBody>
              <a:bodyPr wrap="none">
                <a:spAutoFit/>
              </a:bodyPr>
              <a:lstStyle/>
              <a:p>
                <a:r>
                  <a:rPr lang="en-US" altLang="zh-CN" sz="1000" dirty="0"/>
                  <a:t>Service Mesh</a:t>
                </a:r>
                <a:endParaRPr lang="zh-CN" altLang="en-US" sz="1000" dirty="0"/>
              </a:p>
            </p:txBody>
          </p:sp>
          <p:pic>
            <p:nvPicPr>
              <p:cNvPr id="54" name="图片 53">
                <a:extLst>
                  <a:ext uri="{FF2B5EF4-FFF2-40B4-BE49-F238E27FC236}">
                    <a16:creationId xmlns:a16="http://schemas.microsoft.com/office/drawing/2014/main" id="{73F2CFAA-6E83-4D69-9A35-6E61EC97C567}"/>
                  </a:ext>
                </a:extLst>
              </p:cNvPr>
              <p:cNvPicPr>
                <a:picLocks noChangeAspect="1"/>
              </p:cNvPicPr>
              <p:nvPr/>
            </p:nvPicPr>
            <p:blipFill>
              <a:blip r:embed="rId3"/>
              <a:stretch>
                <a:fillRect/>
              </a:stretch>
            </p:blipFill>
            <p:spPr>
              <a:xfrm>
                <a:off x="893395" y="2649142"/>
                <a:ext cx="1195469" cy="833804"/>
              </a:xfrm>
              <a:prstGeom prst="rect">
                <a:avLst/>
              </a:prstGeom>
            </p:spPr>
          </p:pic>
          <p:pic>
            <p:nvPicPr>
              <p:cNvPr id="55" name="图形 54">
                <a:extLst>
                  <a:ext uri="{FF2B5EF4-FFF2-40B4-BE49-F238E27FC236}">
                    <a16:creationId xmlns:a16="http://schemas.microsoft.com/office/drawing/2014/main" id="{F50847F7-A798-444F-9552-8FEB5CA81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5840" y="2801032"/>
                <a:ext cx="608457" cy="632992"/>
              </a:xfrm>
              <a:prstGeom prst="rect">
                <a:avLst/>
              </a:prstGeom>
            </p:spPr>
          </p:pic>
          <p:pic>
            <p:nvPicPr>
              <p:cNvPr id="56" name="图形 55">
                <a:extLst>
                  <a:ext uri="{FF2B5EF4-FFF2-40B4-BE49-F238E27FC236}">
                    <a16:creationId xmlns:a16="http://schemas.microsoft.com/office/drawing/2014/main" id="{0BA6E4DA-E995-4F2A-ACA1-6EF8BDAC6F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9055" y="2809352"/>
                <a:ext cx="551792" cy="551792"/>
              </a:xfrm>
              <a:prstGeom prst="rect">
                <a:avLst/>
              </a:prstGeom>
            </p:spPr>
          </p:pic>
          <p:pic>
            <p:nvPicPr>
              <p:cNvPr id="57" name="图片 56">
                <a:extLst>
                  <a:ext uri="{FF2B5EF4-FFF2-40B4-BE49-F238E27FC236}">
                    <a16:creationId xmlns:a16="http://schemas.microsoft.com/office/drawing/2014/main" id="{519DCFD3-11CB-4071-920A-CF6DFDE5CA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5605" y="2771200"/>
                <a:ext cx="628095" cy="628095"/>
              </a:xfrm>
              <a:prstGeom prst="rect">
                <a:avLst/>
              </a:prstGeom>
            </p:spPr>
          </p:pic>
          <p:pic>
            <p:nvPicPr>
              <p:cNvPr id="58" name="图形 57">
                <a:extLst>
                  <a:ext uri="{FF2B5EF4-FFF2-40B4-BE49-F238E27FC236}">
                    <a16:creationId xmlns:a16="http://schemas.microsoft.com/office/drawing/2014/main" id="{7FFC4B73-AD93-401C-89B9-087AA0AD06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92972" y="2801032"/>
                <a:ext cx="508518" cy="508518"/>
              </a:xfrm>
              <a:prstGeom prst="rect">
                <a:avLst/>
              </a:prstGeom>
            </p:spPr>
          </p:pic>
          <p:pic>
            <p:nvPicPr>
              <p:cNvPr id="59" name="图形 58">
                <a:extLst>
                  <a:ext uri="{FF2B5EF4-FFF2-40B4-BE49-F238E27FC236}">
                    <a16:creationId xmlns:a16="http://schemas.microsoft.com/office/drawing/2014/main" id="{11A30CA3-B85E-4AD7-9581-92DBB7370B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5324" y="2750934"/>
                <a:ext cx="635039" cy="608016"/>
              </a:xfrm>
              <a:prstGeom prst="rect">
                <a:avLst/>
              </a:prstGeom>
            </p:spPr>
          </p:pic>
          <p:pic>
            <p:nvPicPr>
              <p:cNvPr id="60" name="图片 59">
                <a:extLst>
                  <a:ext uri="{FF2B5EF4-FFF2-40B4-BE49-F238E27FC236}">
                    <a16:creationId xmlns:a16="http://schemas.microsoft.com/office/drawing/2014/main" id="{814FAC4B-AA3B-4791-A7F5-C12CBC6FDF3D}"/>
                  </a:ext>
                </a:extLst>
              </p:cNvPr>
              <p:cNvPicPr>
                <a:picLocks noChangeAspect="1"/>
              </p:cNvPicPr>
              <p:nvPr/>
            </p:nvPicPr>
            <p:blipFill>
              <a:blip r:embed="rId13"/>
              <a:stretch>
                <a:fillRect/>
              </a:stretch>
            </p:blipFill>
            <p:spPr>
              <a:xfrm>
                <a:off x="6891404" y="2701077"/>
                <a:ext cx="628490" cy="718274"/>
              </a:xfrm>
              <a:prstGeom prst="rect">
                <a:avLst/>
              </a:prstGeom>
            </p:spPr>
          </p:pic>
          <p:pic>
            <p:nvPicPr>
              <p:cNvPr id="61" name="Picture 2" descr="http://www.hyhblog.cn/wp-content/uploads/2017/10/service_mesh.png">
                <a:extLst>
                  <a:ext uri="{FF2B5EF4-FFF2-40B4-BE49-F238E27FC236}">
                    <a16:creationId xmlns:a16="http://schemas.microsoft.com/office/drawing/2014/main" id="{C5FE9A12-EAD2-4860-B569-FC7B30BD3E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12531" y="2779452"/>
                <a:ext cx="851603" cy="547736"/>
              </a:xfrm>
              <a:prstGeom prst="rect">
                <a:avLst/>
              </a:prstGeom>
              <a:noFill/>
              <a:extLst>
                <a:ext uri="{909E8E84-426E-40DD-AFC4-6F175D3DCCD1}">
                  <a14:hiddenFill xmlns:a14="http://schemas.microsoft.com/office/drawing/2010/main">
                    <a:solidFill>
                      <a:srgbClr val="FFFFFF"/>
                    </a:solidFill>
                  </a14:hiddenFill>
                </a:ext>
              </a:extLst>
            </p:spPr>
          </p:pic>
          <p:pic>
            <p:nvPicPr>
              <p:cNvPr id="62" name="图片 61">
                <a:extLst>
                  <a:ext uri="{FF2B5EF4-FFF2-40B4-BE49-F238E27FC236}">
                    <a16:creationId xmlns:a16="http://schemas.microsoft.com/office/drawing/2014/main" id="{2DFBF6BA-1E41-4DFD-8E66-756F70C628BA}"/>
                  </a:ext>
                </a:extLst>
              </p:cNvPr>
              <p:cNvPicPr>
                <a:picLocks noChangeAspect="1"/>
              </p:cNvPicPr>
              <p:nvPr/>
            </p:nvPicPr>
            <p:blipFill>
              <a:blip r:embed="rId15"/>
              <a:stretch>
                <a:fillRect/>
              </a:stretch>
            </p:blipFill>
            <p:spPr>
              <a:xfrm flipH="1">
                <a:off x="7709696" y="2718579"/>
                <a:ext cx="628489" cy="620170"/>
              </a:xfrm>
              <a:prstGeom prst="rect">
                <a:avLst/>
              </a:prstGeom>
            </p:spPr>
          </p:pic>
          <p:sp>
            <p:nvSpPr>
              <p:cNvPr id="63" name="矩形 62">
                <a:extLst>
                  <a:ext uri="{FF2B5EF4-FFF2-40B4-BE49-F238E27FC236}">
                    <a16:creationId xmlns:a16="http://schemas.microsoft.com/office/drawing/2014/main" id="{7CC3884F-94C1-4518-AF0B-9429D8A3DD65}"/>
                  </a:ext>
                </a:extLst>
              </p:cNvPr>
              <p:cNvSpPr/>
              <p:nvPr/>
            </p:nvSpPr>
            <p:spPr>
              <a:xfrm>
                <a:off x="7782463" y="3517117"/>
                <a:ext cx="433132" cy="246221"/>
              </a:xfrm>
              <a:prstGeom prst="rect">
                <a:avLst/>
              </a:prstGeom>
            </p:spPr>
            <p:txBody>
              <a:bodyPr wrap="none">
                <a:spAutoFit/>
              </a:bodyPr>
              <a:lstStyle/>
              <a:p>
                <a:r>
                  <a:rPr lang="en-US" altLang="zh-CN" sz="1000" dirty="0"/>
                  <a:t>EFK</a:t>
                </a:r>
                <a:endParaRPr lang="zh-CN" altLang="en-US" sz="1000" dirty="0"/>
              </a:p>
            </p:txBody>
          </p:sp>
        </p:grpSp>
        <p:grpSp>
          <p:nvGrpSpPr>
            <p:cNvPr id="18" name="组合 17">
              <a:extLst>
                <a:ext uri="{FF2B5EF4-FFF2-40B4-BE49-F238E27FC236}">
                  <a16:creationId xmlns:a16="http://schemas.microsoft.com/office/drawing/2014/main" id="{C1E62C4A-83F0-435F-801A-7DC3B0F0DECC}"/>
                </a:ext>
              </a:extLst>
            </p:cNvPr>
            <p:cNvGrpSpPr/>
            <p:nvPr/>
          </p:nvGrpSpPr>
          <p:grpSpPr>
            <a:xfrm>
              <a:off x="991702" y="975814"/>
              <a:ext cx="4868771" cy="1432300"/>
              <a:chOff x="3913145" y="1138520"/>
              <a:chExt cx="6541080" cy="1810504"/>
            </a:xfrm>
            <a:solidFill>
              <a:srgbClr val="4DA38A"/>
            </a:solidFill>
          </p:grpSpPr>
          <p:sp>
            <p:nvSpPr>
              <p:cNvPr id="23" name="圆角矩形 9">
                <a:extLst>
                  <a:ext uri="{FF2B5EF4-FFF2-40B4-BE49-F238E27FC236}">
                    <a16:creationId xmlns:a16="http://schemas.microsoft.com/office/drawing/2014/main" id="{454CF2DE-FC1E-46F4-8125-D2851D748DB3}"/>
                  </a:ext>
                </a:extLst>
              </p:cNvPr>
              <p:cNvSpPr/>
              <p:nvPr/>
            </p:nvSpPr>
            <p:spPr>
              <a:xfrm>
                <a:off x="3913145" y="1138520"/>
                <a:ext cx="6541080" cy="1810504"/>
              </a:xfrm>
              <a:prstGeom prst="roundRect">
                <a:avLst/>
              </a:prstGeom>
              <a:solidFill>
                <a:srgbClr val="65A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900" dirty="0"/>
                  <a:t>微服务组件</a:t>
                </a:r>
              </a:p>
            </p:txBody>
          </p:sp>
          <p:sp>
            <p:nvSpPr>
              <p:cNvPr id="24" name="圆角矩形 10">
                <a:extLst>
                  <a:ext uri="{FF2B5EF4-FFF2-40B4-BE49-F238E27FC236}">
                    <a16:creationId xmlns:a16="http://schemas.microsoft.com/office/drawing/2014/main" id="{05653C5D-EC78-4D6D-8EE1-BE13B971C804}"/>
                  </a:ext>
                </a:extLst>
              </p:cNvPr>
              <p:cNvSpPr/>
              <p:nvPr/>
            </p:nvSpPr>
            <p:spPr>
              <a:xfrm>
                <a:off x="4170985"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kumimoji="1" lang="zh-CN" altLang="en-US" sz="600" dirty="0">
                    <a:latin typeface="微软雅黑" panose="020B0503020204020204" pitchFamily="34" charset="-122"/>
                    <a:ea typeface="微软雅黑" panose="020B0503020204020204" pitchFamily="34" charset="-122"/>
                  </a:rPr>
                  <a:t>分布式消息</a:t>
                </a:r>
              </a:p>
            </p:txBody>
          </p:sp>
          <p:sp>
            <p:nvSpPr>
              <p:cNvPr id="25" name="圆角矩形 11">
                <a:extLst>
                  <a:ext uri="{FF2B5EF4-FFF2-40B4-BE49-F238E27FC236}">
                    <a16:creationId xmlns:a16="http://schemas.microsoft.com/office/drawing/2014/main" id="{CD8C44CB-254B-441B-BE1F-2D7B7EDE6F85}"/>
                  </a:ext>
                </a:extLst>
              </p:cNvPr>
              <p:cNvSpPr/>
              <p:nvPr/>
            </p:nvSpPr>
            <p:spPr>
              <a:xfrm>
                <a:off x="5292127"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dirty="0">
                    <a:latin typeface="微软雅黑" panose="020B0503020204020204" pitchFamily="34" charset="-122"/>
                    <a:ea typeface="微软雅黑" panose="020B0503020204020204" pitchFamily="34" charset="-122"/>
                  </a:rPr>
                  <a:t>分布式存储</a:t>
                </a:r>
              </a:p>
            </p:txBody>
          </p:sp>
          <p:sp>
            <p:nvSpPr>
              <p:cNvPr id="26" name="圆角矩形 12">
                <a:extLst>
                  <a:ext uri="{FF2B5EF4-FFF2-40B4-BE49-F238E27FC236}">
                    <a16:creationId xmlns:a16="http://schemas.microsoft.com/office/drawing/2014/main" id="{8A80AB31-5C3A-47B7-BDE7-564F9461ACA6}"/>
                  </a:ext>
                </a:extLst>
              </p:cNvPr>
              <p:cNvSpPr/>
              <p:nvPr/>
            </p:nvSpPr>
            <p:spPr>
              <a:xfrm>
                <a:off x="5852698"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负载</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均衡</a:t>
                </a:r>
              </a:p>
            </p:txBody>
          </p:sp>
          <p:sp>
            <p:nvSpPr>
              <p:cNvPr id="27" name="圆角矩形 13">
                <a:extLst>
                  <a:ext uri="{FF2B5EF4-FFF2-40B4-BE49-F238E27FC236}">
                    <a16:creationId xmlns:a16="http://schemas.microsoft.com/office/drawing/2014/main" id="{DD2B77C0-DD3F-4951-99F3-3F828BFCC414}"/>
                  </a:ext>
                </a:extLst>
              </p:cNvPr>
              <p:cNvSpPr/>
              <p:nvPr/>
            </p:nvSpPr>
            <p:spPr>
              <a:xfrm>
                <a:off x="6413269"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内存</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数据库</a:t>
                </a:r>
              </a:p>
            </p:txBody>
          </p:sp>
          <p:sp>
            <p:nvSpPr>
              <p:cNvPr id="28" name="圆角矩形 14">
                <a:extLst>
                  <a:ext uri="{FF2B5EF4-FFF2-40B4-BE49-F238E27FC236}">
                    <a16:creationId xmlns:a16="http://schemas.microsoft.com/office/drawing/2014/main" id="{C96423DA-6BEA-4C5C-8749-174AD8409915}"/>
                  </a:ext>
                </a:extLst>
              </p:cNvPr>
              <p:cNvSpPr/>
              <p:nvPr/>
            </p:nvSpPr>
            <p:spPr>
              <a:xfrm>
                <a:off x="6973840"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en-US" altLang="zh-CN" sz="600" dirty="0">
                    <a:latin typeface="微软雅黑" panose="020B0503020204020204" pitchFamily="34" charset="-122"/>
                    <a:ea typeface="微软雅黑" panose="020B0503020204020204" pitchFamily="34" charset="-122"/>
                  </a:rPr>
                  <a:t>NoSQL</a:t>
                </a:r>
                <a:r>
                  <a:rPr kumimoji="1" lang="zh-CN" altLang="en-US" sz="600" dirty="0">
                    <a:latin typeface="微软雅黑" panose="020B0503020204020204" pitchFamily="34" charset="-122"/>
                    <a:ea typeface="微软雅黑" panose="020B0503020204020204" pitchFamily="34" charset="-122"/>
                  </a:rPr>
                  <a:t>数据库</a:t>
                </a:r>
              </a:p>
            </p:txBody>
          </p:sp>
          <p:sp>
            <p:nvSpPr>
              <p:cNvPr id="29" name="圆角矩形 15">
                <a:extLst>
                  <a:ext uri="{FF2B5EF4-FFF2-40B4-BE49-F238E27FC236}">
                    <a16:creationId xmlns:a16="http://schemas.microsoft.com/office/drawing/2014/main" id="{ADE48B9C-5F2B-4004-B3F0-FDC55EC57CCC}"/>
                  </a:ext>
                </a:extLst>
              </p:cNvPr>
              <p:cNvSpPr/>
              <p:nvPr/>
            </p:nvSpPr>
            <p:spPr>
              <a:xfrm>
                <a:off x="7534411"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数据</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分析</a:t>
                </a:r>
              </a:p>
            </p:txBody>
          </p:sp>
          <p:sp>
            <p:nvSpPr>
              <p:cNvPr id="30" name="圆角矩形 16">
                <a:extLst>
                  <a:ext uri="{FF2B5EF4-FFF2-40B4-BE49-F238E27FC236}">
                    <a16:creationId xmlns:a16="http://schemas.microsoft.com/office/drawing/2014/main" id="{51F0D58E-AA8D-4935-814E-0B06016322D0}"/>
                  </a:ext>
                </a:extLst>
              </p:cNvPr>
              <p:cNvSpPr/>
              <p:nvPr/>
            </p:nvSpPr>
            <p:spPr>
              <a:xfrm>
                <a:off x="8655553"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dirty="0">
                    <a:latin typeface="微软雅黑" panose="020B0503020204020204" pitchFamily="34" charset="-122"/>
                    <a:ea typeface="微软雅黑" panose="020B0503020204020204" pitchFamily="34" charset="-122"/>
                  </a:rPr>
                  <a:t>报表</a:t>
                </a:r>
              </a:p>
            </p:txBody>
          </p:sp>
          <p:sp>
            <p:nvSpPr>
              <p:cNvPr id="31" name="圆角矩形 17">
                <a:extLst>
                  <a:ext uri="{FF2B5EF4-FFF2-40B4-BE49-F238E27FC236}">
                    <a16:creationId xmlns:a16="http://schemas.microsoft.com/office/drawing/2014/main" id="{0340DFE1-C6B3-4754-B8F6-12C05604DFFA}"/>
                  </a:ext>
                </a:extLst>
              </p:cNvPr>
              <p:cNvSpPr/>
              <p:nvPr/>
            </p:nvSpPr>
            <p:spPr>
              <a:xfrm>
                <a:off x="8094982"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流</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计算</a:t>
                </a:r>
              </a:p>
            </p:txBody>
          </p:sp>
          <p:sp>
            <p:nvSpPr>
              <p:cNvPr id="32" name="圆角矩形 18">
                <a:extLst>
                  <a:ext uri="{FF2B5EF4-FFF2-40B4-BE49-F238E27FC236}">
                    <a16:creationId xmlns:a16="http://schemas.microsoft.com/office/drawing/2014/main" id="{3A3762A9-8ECB-49BC-9273-A5D6794BFF26}"/>
                  </a:ext>
                </a:extLst>
              </p:cNvPr>
              <p:cNvSpPr/>
              <p:nvPr/>
            </p:nvSpPr>
            <p:spPr>
              <a:xfrm>
                <a:off x="9776696"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日志</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收集</a:t>
                </a:r>
              </a:p>
            </p:txBody>
          </p:sp>
          <p:sp>
            <p:nvSpPr>
              <p:cNvPr id="33" name="圆角矩形 19">
                <a:extLst>
                  <a:ext uri="{FF2B5EF4-FFF2-40B4-BE49-F238E27FC236}">
                    <a16:creationId xmlns:a16="http://schemas.microsoft.com/office/drawing/2014/main" id="{296C14A0-1237-4EAC-A277-015AB1E5B0E8}"/>
                  </a:ext>
                </a:extLst>
              </p:cNvPr>
              <p:cNvSpPr/>
              <p:nvPr/>
            </p:nvSpPr>
            <p:spPr>
              <a:xfrm>
                <a:off x="4731556"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dirty="0">
                    <a:latin typeface="微软雅黑" panose="020B0503020204020204" pitchFamily="34" charset="-122"/>
                    <a:ea typeface="微软雅黑" panose="020B0503020204020204" pitchFamily="34" charset="-122"/>
                  </a:rPr>
                  <a:t>分布式数据库</a:t>
                </a:r>
              </a:p>
            </p:txBody>
          </p:sp>
          <p:sp>
            <p:nvSpPr>
              <p:cNvPr id="34" name="圆角矩形 20">
                <a:extLst>
                  <a:ext uri="{FF2B5EF4-FFF2-40B4-BE49-F238E27FC236}">
                    <a16:creationId xmlns:a16="http://schemas.microsoft.com/office/drawing/2014/main" id="{17A5E343-981F-4754-9E16-6FB82BF7E763}"/>
                  </a:ext>
                </a:extLst>
              </p:cNvPr>
              <p:cNvSpPr/>
              <p:nvPr/>
            </p:nvSpPr>
            <p:spPr>
              <a:xfrm>
                <a:off x="9216124" y="1656648"/>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单点</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登录</a:t>
                </a:r>
              </a:p>
            </p:txBody>
          </p:sp>
          <p:sp>
            <p:nvSpPr>
              <p:cNvPr id="35" name="圆角矩形 21">
                <a:extLst>
                  <a:ext uri="{FF2B5EF4-FFF2-40B4-BE49-F238E27FC236}">
                    <a16:creationId xmlns:a16="http://schemas.microsoft.com/office/drawing/2014/main" id="{F12BB190-CFEC-4B0C-9421-A282B618292B}"/>
                  </a:ext>
                </a:extLst>
              </p:cNvPr>
              <p:cNvSpPr/>
              <p:nvPr/>
            </p:nvSpPr>
            <p:spPr>
              <a:xfrm>
                <a:off x="4175391"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性能</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监控</a:t>
                </a:r>
              </a:p>
            </p:txBody>
          </p:sp>
          <p:sp>
            <p:nvSpPr>
              <p:cNvPr id="36" name="圆角矩形 22">
                <a:extLst>
                  <a:ext uri="{FF2B5EF4-FFF2-40B4-BE49-F238E27FC236}">
                    <a16:creationId xmlns:a16="http://schemas.microsoft.com/office/drawing/2014/main" id="{541F237B-BA21-408F-A012-7CC95D07DA60}"/>
                  </a:ext>
                </a:extLst>
              </p:cNvPr>
              <p:cNvSpPr/>
              <p:nvPr/>
            </p:nvSpPr>
            <p:spPr>
              <a:xfrm>
                <a:off x="5296533"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邮件</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服务</a:t>
                </a:r>
              </a:p>
            </p:txBody>
          </p:sp>
          <p:sp>
            <p:nvSpPr>
              <p:cNvPr id="37" name="圆角矩形 23">
                <a:extLst>
                  <a:ext uri="{FF2B5EF4-FFF2-40B4-BE49-F238E27FC236}">
                    <a16:creationId xmlns:a16="http://schemas.microsoft.com/office/drawing/2014/main" id="{8F2D4AD6-6E0D-4CEF-8768-6D6E100057A5}"/>
                  </a:ext>
                </a:extLst>
              </p:cNvPr>
              <p:cNvSpPr/>
              <p:nvPr/>
            </p:nvSpPr>
            <p:spPr>
              <a:xfrm>
                <a:off x="5857104"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流程</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引擎</a:t>
                </a:r>
              </a:p>
            </p:txBody>
          </p:sp>
          <p:sp>
            <p:nvSpPr>
              <p:cNvPr id="38" name="圆角矩形 24">
                <a:extLst>
                  <a:ext uri="{FF2B5EF4-FFF2-40B4-BE49-F238E27FC236}">
                    <a16:creationId xmlns:a16="http://schemas.microsoft.com/office/drawing/2014/main" id="{65974963-1478-4885-9BEF-41ADE77235D3}"/>
                  </a:ext>
                </a:extLst>
              </p:cNvPr>
              <p:cNvSpPr/>
              <p:nvPr/>
            </p:nvSpPr>
            <p:spPr>
              <a:xfrm>
                <a:off x="6417675"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搜索</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引擎</a:t>
                </a:r>
              </a:p>
            </p:txBody>
          </p:sp>
          <p:sp>
            <p:nvSpPr>
              <p:cNvPr id="39" name="圆角矩形 25">
                <a:extLst>
                  <a:ext uri="{FF2B5EF4-FFF2-40B4-BE49-F238E27FC236}">
                    <a16:creationId xmlns:a16="http://schemas.microsoft.com/office/drawing/2014/main" id="{175DDA9D-886E-4CA8-8554-17E5AA267C54}"/>
                  </a:ext>
                </a:extLst>
              </p:cNvPr>
              <p:cNvSpPr/>
              <p:nvPr/>
            </p:nvSpPr>
            <p:spPr>
              <a:xfrm>
                <a:off x="6978246"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en-US" altLang="zh-CN" sz="600" dirty="0">
                    <a:latin typeface="微软雅黑" panose="020B0503020204020204" pitchFamily="34" charset="-122"/>
                    <a:ea typeface="微软雅黑" panose="020B0503020204020204" pitchFamily="34" charset="-122"/>
                  </a:rPr>
                  <a:t>GIS</a:t>
                </a:r>
              </a:p>
              <a:p>
                <a:pPr algn="ctr"/>
                <a:r>
                  <a:rPr kumimoji="1" lang="zh-CN" altLang="en-US" sz="600" dirty="0">
                    <a:latin typeface="微软雅黑" panose="020B0503020204020204" pitchFamily="34" charset="-122"/>
                    <a:ea typeface="微软雅黑" panose="020B0503020204020204" pitchFamily="34" charset="-122"/>
                  </a:rPr>
                  <a:t>服务</a:t>
                </a:r>
              </a:p>
            </p:txBody>
          </p:sp>
          <p:sp>
            <p:nvSpPr>
              <p:cNvPr id="40" name="圆角矩形 26">
                <a:extLst>
                  <a:ext uri="{FF2B5EF4-FFF2-40B4-BE49-F238E27FC236}">
                    <a16:creationId xmlns:a16="http://schemas.microsoft.com/office/drawing/2014/main" id="{2C79F03E-A58E-4D09-9310-972A7CEDC8BF}"/>
                  </a:ext>
                </a:extLst>
              </p:cNvPr>
              <p:cNvSpPr/>
              <p:nvPr/>
            </p:nvSpPr>
            <p:spPr>
              <a:xfrm>
                <a:off x="7538817"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dirty="0">
                    <a:latin typeface="微软雅黑" panose="020B0503020204020204" pitchFamily="34" charset="-122"/>
                    <a:ea typeface="微软雅黑" panose="020B0503020204020204" pitchFamily="34" charset="-122"/>
                  </a:rPr>
                  <a:t>元数据服务</a:t>
                </a:r>
              </a:p>
            </p:txBody>
          </p:sp>
          <p:sp>
            <p:nvSpPr>
              <p:cNvPr id="41" name="圆角矩形 27">
                <a:extLst>
                  <a:ext uri="{FF2B5EF4-FFF2-40B4-BE49-F238E27FC236}">
                    <a16:creationId xmlns:a16="http://schemas.microsoft.com/office/drawing/2014/main" id="{17A8EB47-9DFD-4DAB-B74C-EBDD4260CCB8}"/>
                  </a:ext>
                </a:extLst>
              </p:cNvPr>
              <p:cNvSpPr/>
              <p:nvPr/>
            </p:nvSpPr>
            <p:spPr>
              <a:xfrm>
                <a:off x="8659959"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深度</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学习</a:t>
                </a:r>
              </a:p>
            </p:txBody>
          </p:sp>
          <p:sp>
            <p:nvSpPr>
              <p:cNvPr id="42" name="圆角矩形 28">
                <a:extLst>
                  <a:ext uri="{FF2B5EF4-FFF2-40B4-BE49-F238E27FC236}">
                    <a16:creationId xmlns:a16="http://schemas.microsoft.com/office/drawing/2014/main" id="{F188EB98-9C46-4DB1-B2FE-0C26FE944326}"/>
                  </a:ext>
                </a:extLst>
              </p:cNvPr>
              <p:cNvSpPr/>
              <p:nvPr/>
            </p:nvSpPr>
            <p:spPr>
              <a:xfrm>
                <a:off x="8099388"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规则</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引擎</a:t>
                </a:r>
              </a:p>
            </p:txBody>
          </p:sp>
          <p:sp>
            <p:nvSpPr>
              <p:cNvPr id="43" name="圆角矩形 29">
                <a:extLst>
                  <a:ext uri="{FF2B5EF4-FFF2-40B4-BE49-F238E27FC236}">
                    <a16:creationId xmlns:a16="http://schemas.microsoft.com/office/drawing/2014/main" id="{9E28D44B-527E-4D40-8DD4-D4266AB8244C}"/>
                  </a:ext>
                </a:extLst>
              </p:cNvPr>
              <p:cNvSpPr/>
              <p:nvPr/>
            </p:nvSpPr>
            <p:spPr>
              <a:xfrm>
                <a:off x="9781102"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en-US" altLang="zh-CN" sz="525" dirty="0"/>
                  <a:t>……</a:t>
                </a:r>
                <a:endParaRPr kumimoji="1" lang="zh-CN" altLang="en-US" sz="525" dirty="0"/>
              </a:p>
            </p:txBody>
          </p:sp>
          <p:sp>
            <p:nvSpPr>
              <p:cNvPr id="44" name="圆角矩形 30">
                <a:extLst>
                  <a:ext uri="{FF2B5EF4-FFF2-40B4-BE49-F238E27FC236}">
                    <a16:creationId xmlns:a16="http://schemas.microsoft.com/office/drawing/2014/main" id="{BB8FC48A-618B-440C-94D3-055C836C3655}"/>
                  </a:ext>
                </a:extLst>
              </p:cNvPr>
              <p:cNvSpPr/>
              <p:nvPr/>
            </p:nvSpPr>
            <p:spPr>
              <a:xfrm>
                <a:off x="4735962"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消息</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推送</a:t>
                </a:r>
              </a:p>
            </p:txBody>
          </p:sp>
          <p:sp>
            <p:nvSpPr>
              <p:cNvPr id="45" name="圆角矩形 31">
                <a:extLst>
                  <a:ext uri="{FF2B5EF4-FFF2-40B4-BE49-F238E27FC236}">
                    <a16:creationId xmlns:a16="http://schemas.microsoft.com/office/drawing/2014/main" id="{A8C69576-C2F9-4E54-8B1B-4376DE721A9D}"/>
                  </a:ext>
                </a:extLst>
              </p:cNvPr>
              <p:cNvSpPr/>
              <p:nvPr/>
            </p:nvSpPr>
            <p:spPr>
              <a:xfrm>
                <a:off x="9220530" y="2206156"/>
                <a:ext cx="454172" cy="429950"/>
              </a:xfrm>
              <a:prstGeom prst="roundRect">
                <a:avLst>
                  <a:gd name="adj" fmla="val 50000"/>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600">
                    <a:latin typeface="微软雅黑" panose="020B0503020204020204" pitchFamily="34" charset="-122"/>
                    <a:ea typeface="微软雅黑" panose="020B0503020204020204" pitchFamily="34" charset="-122"/>
                  </a:rPr>
                  <a:t>内容</a:t>
                </a:r>
                <a:endParaRPr kumimoji="1" lang="en-US" altLang="zh-CN" sz="600" dirty="0">
                  <a:latin typeface="微软雅黑" panose="020B0503020204020204" pitchFamily="34" charset="-122"/>
                  <a:ea typeface="微软雅黑" panose="020B0503020204020204" pitchFamily="34" charset="-122"/>
                </a:endParaRPr>
              </a:p>
              <a:p>
                <a:pPr algn="ctr"/>
                <a:r>
                  <a:rPr kumimoji="1" lang="zh-CN" altLang="en-US" sz="600" dirty="0">
                    <a:latin typeface="微软雅黑" panose="020B0503020204020204" pitchFamily="34" charset="-122"/>
                    <a:ea typeface="微软雅黑" panose="020B0503020204020204" pitchFamily="34" charset="-122"/>
                  </a:rPr>
                  <a:t>管理</a:t>
                </a:r>
              </a:p>
            </p:txBody>
          </p:sp>
        </p:grpSp>
        <p:sp>
          <p:nvSpPr>
            <p:cNvPr id="19" name="圆角矩形 48">
              <a:extLst>
                <a:ext uri="{FF2B5EF4-FFF2-40B4-BE49-F238E27FC236}">
                  <a16:creationId xmlns:a16="http://schemas.microsoft.com/office/drawing/2014/main" id="{E3AD7FBC-246F-4C14-A76D-0D9EF02308F4}"/>
                </a:ext>
              </a:extLst>
            </p:cNvPr>
            <p:cNvSpPr/>
            <p:nvPr/>
          </p:nvSpPr>
          <p:spPr>
            <a:xfrm>
              <a:off x="6262273" y="970825"/>
              <a:ext cx="1676381" cy="1432300"/>
            </a:xfrm>
            <a:prstGeom prst="roundRect">
              <a:avLst/>
            </a:prstGeom>
            <a:solidFill>
              <a:srgbClr val="0099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900" dirty="0"/>
                <a:t>微服务应用</a:t>
              </a:r>
            </a:p>
          </p:txBody>
        </p:sp>
        <p:sp>
          <p:nvSpPr>
            <p:cNvPr id="20" name="圆角矩形 49">
              <a:extLst>
                <a:ext uri="{FF2B5EF4-FFF2-40B4-BE49-F238E27FC236}">
                  <a16:creationId xmlns:a16="http://schemas.microsoft.com/office/drawing/2014/main" id="{35CD89C8-109E-4172-B994-E0A7663E26FC}"/>
                </a:ext>
              </a:extLst>
            </p:cNvPr>
            <p:cNvSpPr/>
            <p:nvPr/>
          </p:nvSpPr>
          <p:spPr>
            <a:xfrm>
              <a:off x="6341408" y="1381971"/>
              <a:ext cx="350750" cy="322970"/>
            </a:xfrm>
            <a:prstGeom prst="roundRect">
              <a:avLst>
                <a:gd name="adj" fmla="val 50000"/>
              </a:avLst>
            </a:prstGeom>
            <a:solidFill>
              <a:srgbClr val="F3D05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700" dirty="0">
                  <a:latin typeface="微软雅黑" panose="020B0503020204020204" pitchFamily="34" charset="-122"/>
                  <a:ea typeface="微软雅黑" panose="020B0503020204020204" pitchFamily="34" charset="-122"/>
                </a:rPr>
                <a:t>前台应用</a:t>
              </a:r>
              <a:endParaRPr kumimoji="1" lang="en-US" altLang="zh-CN" sz="700" dirty="0">
                <a:latin typeface="微软雅黑" panose="020B0503020204020204" pitchFamily="34" charset="-122"/>
                <a:ea typeface="微软雅黑" panose="020B0503020204020204" pitchFamily="34" charset="-122"/>
              </a:endParaRPr>
            </a:p>
          </p:txBody>
        </p:sp>
        <p:sp>
          <p:nvSpPr>
            <p:cNvPr id="21" name="圆角矩形 50">
              <a:extLst>
                <a:ext uri="{FF2B5EF4-FFF2-40B4-BE49-F238E27FC236}">
                  <a16:creationId xmlns:a16="http://schemas.microsoft.com/office/drawing/2014/main" id="{5DED9507-867F-4A8D-AB96-9C3D50F0B550}"/>
                </a:ext>
              </a:extLst>
            </p:cNvPr>
            <p:cNvSpPr/>
            <p:nvPr/>
          </p:nvSpPr>
          <p:spPr>
            <a:xfrm>
              <a:off x="6804111" y="1381971"/>
              <a:ext cx="350750" cy="322970"/>
            </a:xfrm>
            <a:prstGeom prst="roundRect">
              <a:avLst>
                <a:gd name="adj" fmla="val 50000"/>
              </a:avLst>
            </a:prstGeom>
            <a:solidFill>
              <a:srgbClr val="F3D05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zh-CN" altLang="en-US" sz="700">
                  <a:latin typeface="微软雅黑" panose="020B0503020204020204" pitchFamily="34" charset="-122"/>
                  <a:ea typeface="微软雅黑" panose="020B0503020204020204" pitchFamily="34" charset="-122"/>
                </a:rPr>
                <a:t>后台应用</a:t>
              </a:r>
              <a:endParaRPr kumimoji="1" lang="en-US" altLang="zh-CN" sz="700" dirty="0">
                <a:latin typeface="微软雅黑" panose="020B0503020204020204" pitchFamily="34" charset="-122"/>
                <a:ea typeface="微软雅黑" panose="020B0503020204020204" pitchFamily="34" charset="-122"/>
              </a:endParaRPr>
            </a:p>
          </p:txBody>
        </p:sp>
        <p:sp>
          <p:nvSpPr>
            <p:cNvPr id="22" name="圆角矩形 58">
              <a:extLst>
                <a:ext uri="{FF2B5EF4-FFF2-40B4-BE49-F238E27FC236}">
                  <a16:creationId xmlns:a16="http://schemas.microsoft.com/office/drawing/2014/main" id="{AE639FED-1EEC-4B49-B261-9FFBABB0C1BC}"/>
                </a:ext>
              </a:extLst>
            </p:cNvPr>
            <p:cNvSpPr/>
            <p:nvPr/>
          </p:nvSpPr>
          <p:spPr>
            <a:xfrm>
              <a:off x="7292594" y="1381971"/>
              <a:ext cx="350750" cy="322970"/>
            </a:xfrm>
            <a:prstGeom prst="roundRect">
              <a:avLst>
                <a:gd name="adj" fmla="val 50000"/>
              </a:avLst>
            </a:prstGeom>
            <a:solidFill>
              <a:srgbClr val="F3D05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kumimoji="1" lang="en-US" altLang="zh-CN" sz="525" dirty="0"/>
                <a:t>……</a:t>
              </a:r>
              <a:endParaRPr kumimoji="1" lang="zh-CN" altLang="en-US" sz="525" dirty="0"/>
            </a:p>
          </p:txBody>
        </p:sp>
      </p:grpSp>
    </p:spTree>
    <p:extLst>
      <p:ext uri="{BB962C8B-B14F-4D97-AF65-F5344CB8AC3E}">
        <p14:creationId xmlns:p14="http://schemas.microsoft.com/office/powerpoint/2010/main" val="3113741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a:t>
              </a:r>
            </a:p>
          </p:txBody>
        </p:sp>
      </p:grpSp>
      <p:sp>
        <p:nvSpPr>
          <p:cNvPr id="3" name="文本框 2">
            <a:extLst>
              <a:ext uri="{FF2B5EF4-FFF2-40B4-BE49-F238E27FC236}">
                <a16:creationId xmlns:a16="http://schemas.microsoft.com/office/drawing/2014/main" id="{844205D6-FFB0-4E84-9D46-A46C6718B768}"/>
              </a:ext>
            </a:extLst>
          </p:cNvPr>
          <p:cNvSpPr txBox="1"/>
          <p:nvPr/>
        </p:nvSpPr>
        <p:spPr>
          <a:xfrm>
            <a:off x="707135" y="1219200"/>
            <a:ext cx="9637592" cy="3785652"/>
          </a:xfrm>
          <a:prstGeom prst="rect">
            <a:avLst/>
          </a:prstGeom>
          <a:noFill/>
        </p:spPr>
        <p:txBody>
          <a:bodyPr wrap="square" rtlCol="0">
            <a:spAutoFit/>
          </a:bodyPr>
          <a:lstStyle/>
          <a:p>
            <a:pPr marL="342900" indent="-342900">
              <a:buFont typeface="+mj-lt"/>
              <a:buAutoNum type="arabicPeriod"/>
            </a:pPr>
            <a:r>
              <a:rPr lang="zh-CN" altLang="en-US" sz="2400" b="1" dirty="0">
                <a:solidFill>
                  <a:schemeClr val="bg1"/>
                </a:solidFill>
                <a:latin typeface="微软雅黑" panose="020B0503020204020204" pitchFamily="34" charset="-122"/>
                <a:ea typeface="微软雅黑" panose="020B0503020204020204" pitchFamily="34" charset="-122"/>
              </a:rPr>
              <a:t>集群特性 </a:t>
            </a:r>
            <a:r>
              <a:rPr lang="en-US" altLang="zh-CN" sz="2400" dirty="0">
                <a:solidFill>
                  <a:schemeClr val="bg1"/>
                </a:solidFill>
                <a:latin typeface="微软雅黑" panose="020B0503020204020204" pitchFamily="34" charset="-122"/>
                <a:ea typeface="微软雅黑" panose="020B0503020204020204" pitchFamily="34" charset="-122"/>
              </a:rPr>
              <a:t>TLS</a:t>
            </a:r>
            <a:r>
              <a:rPr lang="zh-CN" altLang="en-US" sz="2400" dirty="0">
                <a:solidFill>
                  <a:schemeClr val="bg1"/>
                </a:solidFill>
                <a:latin typeface="微软雅黑" panose="020B0503020204020204" pitchFamily="34" charset="-122"/>
                <a:ea typeface="微软雅黑" panose="020B0503020204020204" pitchFamily="34" charset="-122"/>
              </a:rPr>
              <a:t>双向认证、</a:t>
            </a:r>
            <a:r>
              <a:rPr lang="en-US" altLang="zh-CN" sz="2400" dirty="0">
                <a:solidFill>
                  <a:schemeClr val="bg1"/>
                </a:solidFill>
                <a:latin typeface="微软雅黑" panose="020B0503020204020204" pitchFamily="34" charset="-122"/>
                <a:ea typeface="微软雅黑" panose="020B0503020204020204" pitchFamily="34" charset="-122"/>
              </a:rPr>
              <a:t>RBAC</a:t>
            </a:r>
            <a:r>
              <a:rPr lang="zh-CN" altLang="en-US" sz="2400" dirty="0">
                <a:solidFill>
                  <a:schemeClr val="bg1"/>
                </a:solidFill>
                <a:latin typeface="微软雅黑" panose="020B0503020204020204" pitchFamily="34" charset="-122"/>
                <a:ea typeface="微软雅黑" panose="020B0503020204020204" pitchFamily="34" charset="-122"/>
              </a:rPr>
              <a:t>授权、多</a:t>
            </a:r>
            <a:r>
              <a:rPr lang="en-US" altLang="zh-CN" sz="2400" dirty="0">
                <a:solidFill>
                  <a:schemeClr val="bg1"/>
                </a:solidFill>
                <a:latin typeface="微软雅黑" panose="020B0503020204020204" pitchFamily="34" charset="-122"/>
                <a:ea typeface="微软雅黑" panose="020B0503020204020204" pitchFamily="34" charset="-122"/>
              </a:rPr>
              <a:t>Master</a:t>
            </a:r>
            <a:r>
              <a:rPr lang="zh-CN" altLang="en-US" sz="2400" dirty="0">
                <a:solidFill>
                  <a:schemeClr val="bg1"/>
                </a:solidFill>
                <a:latin typeface="微软雅黑" panose="020B0503020204020204" pitchFamily="34" charset="-122"/>
                <a:ea typeface="微软雅黑" panose="020B0503020204020204" pitchFamily="34" charset="-122"/>
              </a:rPr>
              <a:t>高可用、支持</a:t>
            </a:r>
            <a:r>
              <a:rPr lang="en-US" altLang="zh-CN" sz="2400" dirty="0">
                <a:solidFill>
                  <a:schemeClr val="bg1"/>
                </a:solidFill>
                <a:latin typeface="微软雅黑" panose="020B0503020204020204" pitchFamily="34" charset="-122"/>
                <a:ea typeface="微软雅黑" panose="020B0503020204020204" pitchFamily="34" charset="-122"/>
              </a:rPr>
              <a:t>Network Policy</a:t>
            </a:r>
            <a:r>
              <a:rPr lang="zh-CN" altLang="en-US" sz="2400" dirty="0">
                <a:solidFill>
                  <a:schemeClr val="bg1"/>
                </a:solidFill>
                <a:latin typeface="微软雅黑" panose="020B0503020204020204" pitchFamily="34" charset="-122"/>
                <a:ea typeface="微软雅黑" panose="020B0503020204020204" pitchFamily="34" charset="-122"/>
              </a:rPr>
              <a:t>、备份恢复、离线安装</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zh-CN" altLang="en-US" sz="24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400" b="1" dirty="0">
                <a:solidFill>
                  <a:schemeClr val="bg1"/>
                </a:solidFill>
                <a:latin typeface="微软雅黑" panose="020B0503020204020204" pitchFamily="34" charset="-122"/>
                <a:ea typeface="微软雅黑" panose="020B0503020204020204" pitchFamily="34" charset="-122"/>
              </a:rPr>
              <a:t>集群版本 </a:t>
            </a:r>
            <a:r>
              <a:rPr lang="en-US" altLang="zh-CN" sz="2400" dirty="0" err="1">
                <a:solidFill>
                  <a:schemeClr val="bg1"/>
                </a:solidFill>
                <a:latin typeface="微软雅黑" panose="020B0503020204020204" pitchFamily="34" charset="-122"/>
                <a:ea typeface="微软雅黑" panose="020B0503020204020204" pitchFamily="34" charset="-122"/>
              </a:rPr>
              <a:t>kubernetes</a:t>
            </a:r>
            <a:r>
              <a:rPr lang="en-US" altLang="zh-CN" sz="2400" dirty="0">
                <a:solidFill>
                  <a:schemeClr val="bg1"/>
                </a:solidFill>
                <a:latin typeface="微软雅黑" panose="020B0503020204020204" pitchFamily="34" charset="-122"/>
                <a:ea typeface="微软雅黑" panose="020B0503020204020204" pitchFamily="34" charset="-122"/>
              </a:rPr>
              <a:t> v1.13</a:t>
            </a:r>
          </a:p>
          <a:p>
            <a:pPr marL="342900" indent="-342900">
              <a:buFont typeface="+mj-lt"/>
              <a:buAutoNum type="arabicPeriod"/>
            </a:pP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400" b="1" dirty="0">
                <a:solidFill>
                  <a:schemeClr val="bg1"/>
                </a:solidFill>
                <a:latin typeface="微软雅黑" panose="020B0503020204020204" pitchFamily="34" charset="-122"/>
                <a:ea typeface="微软雅黑" panose="020B0503020204020204" pitchFamily="34" charset="-122"/>
              </a:rPr>
              <a:t>操作系统</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CentOS7, Ubuntu 1604</a:t>
            </a:r>
          </a:p>
          <a:p>
            <a:pPr marL="342900" indent="-342900">
              <a:buFont typeface="+mj-lt"/>
              <a:buAutoNum type="arabicPeriod"/>
            </a:pP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400" b="1" dirty="0">
                <a:solidFill>
                  <a:schemeClr val="bg1"/>
                </a:solidFill>
                <a:latin typeface="微软雅黑" panose="020B0503020204020204" pitchFamily="34" charset="-122"/>
                <a:ea typeface="微软雅黑" panose="020B0503020204020204" pitchFamily="34" charset="-122"/>
              </a:rPr>
              <a:t>运行时</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docker 18.06.x-ce, 18.09.x</a:t>
            </a:r>
          </a:p>
          <a:p>
            <a:pPr marL="342900" indent="-342900">
              <a:buFont typeface="+mj-lt"/>
              <a:buAutoNum type="arabicPeriod"/>
            </a:pP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400" b="1" dirty="0">
                <a:solidFill>
                  <a:schemeClr val="bg1"/>
                </a:solidFill>
                <a:latin typeface="微软雅黑" panose="020B0503020204020204" pitchFamily="34" charset="-122"/>
                <a:ea typeface="微软雅黑" panose="020B0503020204020204" pitchFamily="34" charset="-122"/>
              </a:rPr>
              <a:t>网络</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calico</a:t>
            </a:r>
          </a:p>
        </p:txBody>
      </p:sp>
    </p:spTree>
    <p:extLst>
      <p:ext uri="{BB962C8B-B14F-4D97-AF65-F5344CB8AC3E}">
        <p14:creationId xmlns:p14="http://schemas.microsoft.com/office/powerpoint/2010/main" val="1803538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集群安装部署</a:t>
              </a:r>
            </a:p>
          </p:txBody>
        </p:sp>
      </p:grpSp>
      <p:sp>
        <p:nvSpPr>
          <p:cNvPr id="3" name="文本框 2">
            <a:extLst>
              <a:ext uri="{FF2B5EF4-FFF2-40B4-BE49-F238E27FC236}">
                <a16:creationId xmlns:a16="http://schemas.microsoft.com/office/drawing/2014/main" id="{844205D6-FFB0-4E84-9D46-A46C6718B768}"/>
              </a:ext>
            </a:extLst>
          </p:cNvPr>
          <p:cNvSpPr txBox="1"/>
          <p:nvPr/>
        </p:nvSpPr>
        <p:spPr>
          <a:xfrm>
            <a:off x="707135" y="1219200"/>
            <a:ext cx="9637592" cy="4524315"/>
          </a:xfrm>
          <a:prstGeom prst="rect">
            <a:avLst/>
          </a:prstGeom>
          <a:noFill/>
        </p:spPr>
        <p:txBody>
          <a:bodyPr wrap="square" rtlCol="0">
            <a:spAutoFit/>
          </a:bodyPr>
          <a:lstStyle/>
          <a:p>
            <a:pPr marL="342900" indent="-342900">
              <a:buFont typeface="+mj-lt"/>
              <a:buAutoNum type="arabicPeriod"/>
            </a:pPr>
            <a:r>
              <a:rPr lang="zh-CN" altLang="en-US" sz="2400" b="1" dirty="0">
                <a:solidFill>
                  <a:schemeClr val="bg1"/>
                </a:solidFill>
                <a:latin typeface="微软雅黑" panose="020B0503020204020204" pitchFamily="34" charset="-122"/>
                <a:ea typeface="微软雅黑" panose="020B0503020204020204" pitchFamily="34" charset="-122"/>
              </a:rPr>
              <a:t>基于</a:t>
            </a:r>
            <a:r>
              <a:rPr lang="en-US" altLang="zh-CN" sz="2400" b="1" dirty="0">
                <a:solidFill>
                  <a:schemeClr val="bg1"/>
                </a:solidFill>
                <a:latin typeface="微软雅黑" panose="020B0503020204020204" pitchFamily="34" charset="-122"/>
                <a:ea typeface="微软雅黑" panose="020B0503020204020204" pitchFamily="34" charset="-122"/>
              </a:rPr>
              <a:t>ansible</a:t>
            </a:r>
            <a:r>
              <a:rPr lang="zh-CN" altLang="en-US" sz="2400" b="1" dirty="0">
                <a:solidFill>
                  <a:schemeClr val="bg1"/>
                </a:solidFill>
                <a:latin typeface="微软雅黑" panose="020B0503020204020204" pitchFamily="34" charset="-122"/>
                <a:ea typeface="微软雅黑" panose="020B0503020204020204" pitchFamily="34" charset="-122"/>
              </a:rPr>
              <a:t>脚本安装</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400" b="1" dirty="0">
                <a:solidFill>
                  <a:schemeClr val="bg1"/>
                </a:solidFill>
                <a:latin typeface="微软雅黑" panose="020B0503020204020204" pitchFamily="34" charset="-122"/>
                <a:ea typeface="微软雅黑" panose="020B0503020204020204" pitchFamily="34" charset="-122"/>
              </a:rPr>
              <a:t>支持内网离线安装部署</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2400" b="1" dirty="0">
                <a:solidFill>
                  <a:schemeClr val="bg1"/>
                </a:solidFill>
                <a:latin typeface="微软雅黑" panose="020B0503020204020204" pitchFamily="34" charset="-122"/>
                <a:ea typeface="微软雅黑" panose="020B0503020204020204" pitchFamily="34" charset="-122"/>
              </a:rPr>
              <a:t>集群组件高可用</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2400" b="1" dirty="0">
              <a:solidFill>
                <a:schemeClr val="bg1"/>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sz="2400" b="1" dirty="0">
                <a:solidFill>
                  <a:schemeClr val="bg1"/>
                </a:solidFill>
                <a:latin typeface="微软雅黑" panose="020B0503020204020204" pitchFamily="34" charset="-122"/>
                <a:ea typeface="微软雅黑" panose="020B0503020204020204" pitchFamily="34" charset="-122"/>
              </a:rPr>
              <a:t>3</a:t>
            </a:r>
            <a:r>
              <a:rPr lang="zh-CN" altLang="en-US" sz="2400" b="1" dirty="0">
                <a:solidFill>
                  <a:schemeClr val="bg1"/>
                </a:solidFill>
                <a:latin typeface="微软雅黑" panose="020B0503020204020204" pitchFamily="34" charset="-122"/>
                <a:ea typeface="微软雅黑" panose="020B0503020204020204" pitchFamily="34" charset="-122"/>
              </a:rPr>
              <a:t>个</a:t>
            </a:r>
            <a:r>
              <a:rPr lang="en-US" altLang="zh-CN" sz="2400" b="1" dirty="0">
                <a:solidFill>
                  <a:schemeClr val="bg1"/>
                </a:solidFill>
                <a:latin typeface="微软雅黑" panose="020B0503020204020204" pitchFamily="34" charset="-122"/>
                <a:ea typeface="微软雅黑" panose="020B0503020204020204" pitchFamily="34" charset="-122"/>
              </a:rPr>
              <a:t>master</a:t>
            </a:r>
            <a:r>
              <a:rPr lang="zh-CN" altLang="en-US" sz="2400" b="1" dirty="0">
                <a:solidFill>
                  <a:schemeClr val="bg1"/>
                </a:solidFill>
                <a:latin typeface="微软雅黑" panose="020B0503020204020204" pitchFamily="34" charset="-122"/>
                <a:ea typeface="微软雅黑" panose="020B0503020204020204" pitchFamily="34" charset="-122"/>
              </a:rPr>
              <a:t>节点</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en-US" altLang="zh-CN" sz="2400" b="1" dirty="0">
                <a:solidFill>
                  <a:schemeClr val="bg1"/>
                </a:solidFill>
                <a:latin typeface="微软雅黑" panose="020B0503020204020204" pitchFamily="34" charset="-122"/>
                <a:ea typeface="微软雅黑" panose="020B0503020204020204" pitchFamily="34" charset="-122"/>
              </a:rPr>
              <a:t>3</a:t>
            </a:r>
            <a:r>
              <a:rPr lang="zh-CN" altLang="en-US" sz="2400" b="1" dirty="0">
                <a:solidFill>
                  <a:schemeClr val="bg1"/>
                </a:solidFill>
                <a:latin typeface="微软雅黑" panose="020B0503020204020204" pitchFamily="34" charset="-122"/>
                <a:ea typeface="微软雅黑" panose="020B0503020204020204" pitchFamily="34" charset="-122"/>
              </a:rPr>
              <a:t>个</a:t>
            </a:r>
            <a:r>
              <a:rPr lang="en-US" altLang="zh-CN" sz="2400" b="1" dirty="0" err="1">
                <a:solidFill>
                  <a:schemeClr val="bg1"/>
                </a:solidFill>
                <a:latin typeface="微软雅黑" panose="020B0503020204020204" pitchFamily="34" charset="-122"/>
                <a:ea typeface="微软雅黑" panose="020B0503020204020204" pitchFamily="34" charset="-122"/>
              </a:rPr>
              <a:t>Etcd</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400" b="1" dirty="0">
                <a:solidFill>
                  <a:schemeClr val="bg1"/>
                </a:solidFill>
                <a:latin typeface="微软雅黑" panose="020B0503020204020204" pitchFamily="34" charset="-122"/>
                <a:ea typeface="微软雅黑" panose="020B0503020204020204" pitchFamily="34" charset="-122"/>
              </a:rPr>
              <a:t>多个</a:t>
            </a:r>
            <a:r>
              <a:rPr lang="en-US" altLang="zh-CN" sz="2400" b="1" dirty="0">
                <a:solidFill>
                  <a:schemeClr val="bg1"/>
                </a:solidFill>
                <a:latin typeface="微软雅黑" panose="020B0503020204020204" pitchFamily="34" charset="-122"/>
                <a:ea typeface="微软雅黑" panose="020B0503020204020204" pitchFamily="34" charset="-122"/>
              </a:rPr>
              <a:t>Node</a:t>
            </a:r>
            <a:r>
              <a:rPr lang="zh-CN" altLang="en-US" sz="2400" b="1" dirty="0">
                <a:solidFill>
                  <a:schemeClr val="bg1"/>
                </a:solidFill>
                <a:latin typeface="微软雅黑" panose="020B0503020204020204" pitchFamily="34" charset="-122"/>
                <a:ea typeface="微软雅黑" panose="020B0503020204020204" pitchFamily="34" charset="-122"/>
              </a:rPr>
              <a:t>节点</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en-US" altLang="zh-CN" sz="2400" b="1" dirty="0">
                <a:solidFill>
                  <a:schemeClr val="bg1"/>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https://github.com/easzlab/kubeasz</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1431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集群架构图</a:t>
              </a:r>
            </a:p>
          </p:txBody>
        </p:sp>
      </p:grpSp>
      <p:pic>
        <p:nvPicPr>
          <p:cNvPr id="5" name="图片 4">
            <a:extLst>
              <a:ext uri="{FF2B5EF4-FFF2-40B4-BE49-F238E27FC236}">
                <a16:creationId xmlns:a16="http://schemas.microsoft.com/office/drawing/2014/main" id="{A9B40089-228A-4F30-B9DB-F84E76448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907" y="1294541"/>
            <a:ext cx="5475638" cy="4398033"/>
          </a:xfrm>
          <a:prstGeom prst="rect">
            <a:avLst/>
          </a:prstGeom>
        </p:spPr>
      </p:pic>
    </p:spTree>
    <p:extLst>
      <p:ext uri="{BB962C8B-B14F-4D97-AF65-F5344CB8AC3E}">
        <p14:creationId xmlns:p14="http://schemas.microsoft.com/office/powerpoint/2010/main" val="10295989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集群规划</a:t>
              </a:r>
            </a:p>
          </p:txBody>
        </p:sp>
      </p:grpSp>
      <p:graphicFrame>
        <p:nvGraphicFramePr>
          <p:cNvPr id="2" name="表格 1">
            <a:extLst>
              <a:ext uri="{FF2B5EF4-FFF2-40B4-BE49-F238E27FC236}">
                <a16:creationId xmlns:a16="http://schemas.microsoft.com/office/drawing/2014/main" id="{FF8D91F9-A5CB-4495-B7C6-28BDDA283CB7}"/>
              </a:ext>
            </a:extLst>
          </p:cNvPr>
          <p:cNvGraphicFramePr>
            <a:graphicFrameLocks noGrp="1"/>
          </p:cNvGraphicFramePr>
          <p:nvPr>
            <p:extLst>
              <p:ext uri="{D42A27DB-BD31-4B8C-83A1-F6EECF244321}">
                <p14:modId xmlns:p14="http://schemas.microsoft.com/office/powerpoint/2010/main" val="2555999265"/>
              </p:ext>
            </p:extLst>
          </p:nvPr>
        </p:nvGraphicFramePr>
        <p:xfrm>
          <a:off x="905311" y="1533751"/>
          <a:ext cx="9356288" cy="3805737"/>
        </p:xfrm>
        <a:graphic>
          <a:graphicData uri="http://schemas.openxmlformats.org/drawingml/2006/table">
            <a:tbl>
              <a:tblPr/>
              <a:tblGrid>
                <a:gridCol w="3118763">
                  <a:extLst>
                    <a:ext uri="{9D8B030D-6E8A-4147-A177-3AD203B41FA5}">
                      <a16:colId xmlns:a16="http://schemas.microsoft.com/office/drawing/2014/main" val="4024975697"/>
                    </a:ext>
                  </a:extLst>
                </a:gridCol>
                <a:gridCol w="1213149">
                  <a:extLst>
                    <a:ext uri="{9D8B030D-6E8A-4147-A177-3AD203B41FA5}">
                      <a16:colId xmlns:a16="http://schemas.microsoft.com/office/drawing/2014/main" val="3734881239"/>
                    </a:ext>
                  </a:extLst>
                </a:gridCol>
                <a:gridCol w="5024376">
                  <a:extLst>
                    <a:ext uri="{9D8B030D-6E8A-4147-A177-3AD203B41FA5}">
                      <a16:colId xmlns:a16="http://schemas.microsoft.com/office/drawing/2014/main" val="2818058144"/>
                    </a:ext>
                  </a:extLst>
                </a:gridCol>
              </a:tblGrid>
              <a:tr h="299512">
                <a:tc>
                  <a:txBody>
                    <a:bodyPr/>
                    <a:lstStyle/>
                    <a:p>
                      <a:pPr algn="l"/>
                      <a:r>
                        <a:rPr lang="zh-CN" altLang="en-US" sz="1800" b="1" dirty="0">
                          <a:effectLst/>
                          <a:latin typeface="微软雅黑" panose="020B0503020204020204" pitchFamily="34" charset="-122"/>
                          <a:ea typeface="微软雅黑" panose="020B0503020204020204" pitchFamily="34" charset="-122"/>
                        </a:rPr>
                        <a:t>角色</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zh-CN" altLang="en-US" sz="1800" b="1" dirty="0">
                          <a:effectLst/>
                          <a:latin typeface="微软雅黑" panose="020B0503020204020204" pitchFamily="34" charset="-122"/>
                          <a:ea typeface="微软雅黑" panose="020B0503020204020204" pitchFamily="34" charset="-122"/>
                        </a:rPr>
                        <a:t>数量</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zh-CN" altLang="en-US" sz="1800" b="1">
                          <a:effectLst/>
                          <a:latin typeface="微软雅黑" panose="020B0503020204020204" pitchFamily="34" charset="-122"/>
                          <a:ea typeface="微软雅黑" panose="020B0503020204020204" pitchFamily="34" charset="-122"/>
                        </a:rPr>
                        <a:t>描述</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5596719"/>
                  </a:ext>
                </a:extLst>
              </a:tr>
              <a:tr h="973415">
                <a:tc>
                  <a:txBody>
                    <a:bodyPr/>
                    <a:lstStyle/>
                    <a:p>
                      <a:pPr algn="l"/>
                      <a:r>
                        <a:rPr lang="zh-CN" altLang="en-US" sz="1800" dirty="0">
                          <a:effectLst/>
                          <a:latin typeface="微软雅黑" panose="020B0503020204020204" pitchFamily="34" charset="-122"/>
                          <a:ea typeface="微软雅黑" panose="020B0503020204020204" pitchFamily="34" charset="-122"/>
                        </a:rPr>
                        <a:t>管理节点</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US" altLang="zh-CN" sz="1800">
                          <a:effectLst/>
                          <a:latin typeface="微软雅黑" panose="020B0503020204020204" pitchFamily="34" charset="-122"/>
                          <a:ea typeface="微软雅黑" panose="020B0503020204020204" pitchFamily="34" charset="-122"/>
                        </a:rPr>
                        <a:t>1</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zh-CN" altLang="en-US" sz="1800" dirty="0">
                          <a:effectLst/>
                          <a:latin typeface="微软雅黑" panose="020B0503020204020204" pitchFamily="34" charset="-122"/>
                          <a:ea typeface="微软雅黑" panose="020B0503020204020204" pitchFamily="34" charset="-122"/>
                        </a:rPr>
                        <a:t>运行</a:t>
                      </a:r>
                      <a:r>
                        <a:rPr lang="en-US" sz="1800" dirty="0">
                          <a:effectLst/>
                          <a:latin typeface="微软雅黑" panose="020B0503020204020204" pitchFamily="34" charset="-122"/>
                          <a:ea typeface="微软雅黑" panose="020B0503020204020204" pitchFamily="34" charset="-122"/>
                        </a:rPr>
                        <a:t>ansible</a:t>
                      </a:r>
                      <a:r>
                        <a:rPr lang="zh-CN" altLang="en-US" sz="1800" dirty="0">
                          <a:effectLst/>
                          <a:latin typeface="微软雅黑" panose="020B0503020204020204" pitchFamily="34" charset="-122"/>
                          <a:ea typeface="微软雅黑" panose="020B0503020204020204" pitchFamily="34" charset="-122"/>
                        </a:rPr>
                        <a:t>脚本，可以复用</a:t>
                      </a:r>
                      <a:r>
                        <a:rPr lang="en-US" sz="1800" dirty="0">
                          <a:effectLst/>
                          <a:latin typeface="微软雅黑" panose="020B0503020204020204" pitchFamily="34" charset="-122"/>
                          <a:ea typeface="微软雅黑" panose="020B0503020204020204" pitchFamily="34" charset="-122"/>
                        </a:rPr>
                        <a:t>master，</a:t>
                      </a:r>
                      <a:r>
                        <a:rPr lang="zh-CN" altLang="en-US" sz="1800" dirty="0">
                          <a:effectLst/>
                          <a:latin typeface="微软雅黑" panose="020B0503020204020204" pitchFamily="34" charset="-122"/>
                          <a:ea typeface="微软雅黑" panose="020B0503020204020204" pitchFamily="34" charset="-122"/>
                        </a:rPr>
                        <a:t>建议使用独立节点（</a:t>
                      </a:r>
                      <a:r>
                        <a:rPr lang="en-US" altLang="zh-CN" sz="1800" dirty="0">
                          <a:effectLst/>
                          <a:latin typeface="微软雅黑" panose="020B0503020204020204" pitchFamily="34" charset="-122"/>
                          <a:ea typeface="微软雅黑" panose="020B0503020204020204" pitchFamily="34" charset="-122"/>
                        </a:rPr>
                        <a:t>1</a:t>
                      </a:r>
                      <a:r>
                        <a:rPr lang="en-US" sz="1800" dirty="0">
                          <a:effectLst/>
                          <a:latin typeface="微软雅黑" panose="020B0503020204020204" pitchFamily="34" charset="-122"/>
                          <a:ea typeface="微软雅黑" panose="020B0503020204020204" pitchFamily="34" charset="-122"/>
                        </a:rPr>
                        <a:t>c1g）</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347623219"/>
                  </a:ext>
                </a:extLst>
              </a:tr>
              <a:tr h="973415">
                <a:tc>
                  <a:txBody>
                    <a:bodyPr/>
                    <a:lstStyle/>
                    <a:p>
                      <a:pPr algn="l"/>
                      <a:r>
                        <a:rPr lang="en-US" sz="1800" dirty="0" err="1">
                          <a:effectLst/>
                          <a:latin typeface="微软雅黑" panose="020B0503020204020204" pitchFamily="34" charset="-122"/>
                          <a:ea typeface="微软雅黑" panose="020B0503020204020204" pitchFamily="34" charset="-122"/>
                        </a:rPr>
                        <a:t>etcd</a:t>
                      </a:r>
                      <a:r>
                        <a:rPr lang="zh-CN" altLang="en-US" sz="1800" dirty="0">
                          <a:effectLst/>
                          <a:latin typeface="微软雅黑" panose="020B0503020204020204" pitchFamily="34" charset="-122"/>
                          <a:ea typeface="微软雅黑" panose="020B0503020204020204" pitchFamily="34" charset="-122"/>
                        </a:rPr>
                        <a:t>节点</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en-US" altLang="zh-CN" sz="1800">
                          <a:effectLst/>
                          <a:latin typeface="微软雅黑" panose="020B0503020204020204" pitchFamily="34" charset="-122"/>
                          <a:ea typeface="微软雅黑" panose="020B0503020204020204" pitchFamily="34" charset="-122"/>
                        </a:rPr>
                        <a:t>3</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zh-CN" altLang="en-US" sz="1800">
                          <a:effectLst/>
                          <a:latin typeface="微软雅黑" panose="020B0503020204020204" pitchFamily="34" charset="-122"/>
                          <a:ea typeface="微软雅黑" panose="020B0503020204020204" pitchFamily="34" charset="-122"/>
                        </a:rPr>
                        <a:t>注意</a:t>
                      </a:r>
                      <a:r>
                        <a:rPr lang="en-US" altLang="zh-CN" sz="1800">
                          <a:effectLst/>
                          <a:latin typeface="微软雅黑" panose="020B0503020204020204" pitchFamily="34" charset="-122"/>
                          <a:ea typeface="微软雅黑" panose="020B0503020204020204" pitchFamily="34" charset="-122"/>
                        </a:rPr>
                        <a:t>etcd</a:t>
                      </a:r>
                      <a:r>
                        <a:rPr lang="zh-CN" altLang="en-US" sz="1800">
                          <a:effectLst/>
                          <a:latin typeface="微软雅黑" panose="020B0503020204020204" pitchFamily="34" charset="-122"/>
                          <a:ea typeface="微软雅黑" panose="020B0503020204020204" pitchFamily="34" charset="-122"/>
                        </a:rPr>
                        <a:t>集群需要</a:t>
                      </a:r>
                      <a:r>
                        <a:rPr lang="en-US" altLang="zh-CN" sz="1800">
                          <a:effectLst/>
                          <a:latin typeface="微软雅黑" panose="020B0503020204020204" pitchFamily="34" charset="-122"/>
                          <a:ea typeface="微软雅黑" panose="020B0503020204020204" pitchFamily="34" charset="-122"/>
                        </a:rPr>
                        <a:t>1,3,5,7...</a:t>
                      </a:r>
                      <a:r>
                        <a:rPr lang="zh-CN" altLang="en-US" sz="1800">
                          <a:effectLst/>
                          <a:latin typeface="微软雅黑" panose="020B0503020204020204" pitchFamily="34" charset="-122"/>
                          <a:ea typeface="微软雅黑" panose="020B0503020204020204" pitchFamily="34" charset="-122"/>
                        </a:rPr>
                        <a:t>奇数个节点，一般复用</a:t>
                      </a:r>
                      <a:r>
                        <a:rPr lang="en-US" altLang="zh-CN" sz="1800">
                          <a:effectLst/>
                          <a:latin typeface="微软雅黑" panose="020B0503020204020204" pitchFamily="34" charset="-122"/>
                          <a:ea typeface="微软雅黑" panose="020B0503020204020204" pitchFamily="34" charset="-122"/>
                        </a:rPr>
                        <a:t>master</a:t>
                      </a:r>
                      <a:r>
                        <a:rPr lang="zh-CN" altLang="en-US" sz="1800">
                          <a:effectLst/>
                          <a:latin typeface="微软雅黑" panose="020B0503020204020204" pitchFamily="34" charset="-122"/>
                          <a:ea typeface="微软雅黑" panose="020B0503020204020204" pitchFamily="34" charset="-122"/>
                        </a:rPr>
                        <a:t>节点</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279285232"/>
                  </a:ext>
                </a:extLst>
              </a:tr>
              <a:tr h="524146">
                <a:tc>
                  <a:txBody>
                    <a:bodyPr/>
                    <a:lstStyle/>
                    <a:p>
                      <a:pPr algn="l"/>
                      <a:r>
                        <a:rPr lang="en-US" sz="1800">
                          <a:effectLst/>
                          <a:latin typeface="微软雅黑" panose="020B0503020204020204" pitchFamily="34" charset="-122"/>
                          <a:ea typeface="微软雅黑" panose="020B0503020204020204" pitchFamily="34" charset="-122"/>
                        </a:rPr>
                        <a:t>master</a:t>
                      </a:r>
                      <a:r>
                        <a:rPr lang="zh-CN" altLang="en-US" sz="1800">
                          <a:effectLst/>
                          <a:latin typeface="微软雅黑" panose="020B0503020204020204" pitchFamily="34" charset="-122"/>
                          <a:ea typeface="微软雅黑" panose="020B0503020204020204" pitchFamily="34" charset="-122"/>
                        </a:rPr>
                        <a:t>节点</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en-US" altLang="zh-CN" sz="1800">
                          <a:effectLst/>
                          <a:latin typeface="微软雅黑" panose="020B0503020204020204" pitchFamily="34" charset="-122"/>
                          <a:ea typeface="微软雅黑" panose="020B0503020204020204" pitchFamily="34" charset="-122"/>
                        </a:rPr>
                        <a:t>2</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pPr algn="l"/>
                      <a:r>
                        <a:rPr lang="zh-CN" altLang="en-US" sz="1800">
                          <a:effectLst/>
                          <a:latin typeface="微软雅黑" panose="020B0503020204020204" pitchFamily="34" charset="-122"/>
                          <a:ea typeface="微软雅黑" panose="020B0503020204020204" pitchFamily="34" charset="-122"/>
                        </a:rPr>
                        <a:t>高可用集群至少</a:t>
                      </a:r>
                      <a:r>
                        <a:rPr lang="en-US" altLang="zh-CN" sz="1800">
                          <a:effectLst/>
                          <a:latin typeface="微软雅黑" panose="020B0503020204020204" pitchFamily="34" charset="-122"/>
                          <a:ea typeface="微软雅黑" panose="020B0503020204020204" pitchFamily="34" charset="-122"/>
                        </a:rPr>
                        <a:t>2</a:t>
                      </a:r>
                      <a:r>
                        <a:rPr lang="zh-CN" altLang="en-US" sz="1800">
                          <a:effectLst/>
                          <a:latin typeface="微软雅黑" panose="020B0503020204020204" pitchFamily="34" charset="-122"/>
                          <a:ea typeface="微软雅黑" panose="020B0503020204020204" pitchFamily="34" charset="-122"/>
                        </a:rPr>
                        <a:t>个</a:t>
                      </a:r>
                      <a:r>
                        <a:rPr lang="en-US" altLang="zh-CN" sz="1800">
                          <a:effectLst/>
                          <a:latin typeface="微软雅黑" panose="020B0503020204020204" pitchFamily="34" charset="-122"/>
                          <a:ea typeface="微软雅黑" panose="020B0503020204020204" pitchFamily="34" charset="-122"/>
                        </a:rPr>
                        <a:t>master</a:t>
                      </a:r>
                      <a:r>
                        <a:rPr lang="zh-CN" altLang="en-US" sz="1800">
                          <a:effectLst/>
                          <a:latin typeface="微软雅黑" panose="020B0503020204020204" pitchFamily="34" charset="-122"/>
                          <a:ea typeface="微软雅黑" panose="020B0503020204020204" pitchFamily="34" charset="-122"/>
                        </a:rPr>
                        <a:t>节点</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03969155"/>
                  </a:ext>
                </a:extLst>
              </a:tr>
              <a:tr h="973415">
                <a:tc>
                  <a:txBody>
                    <a:bodyPr/>
                    <a:lstStyle/>
                    <a:p>
                      <a:pPr algn="l"/>
                      <a:r>
                        <a:rPr lang="en-US" sz="1800">
                          <a:effectLst/>
                          <a:latin typeface="微软雅黑" panose="020B0503020204020204" pitchFamily="34" charset="-122"/>
                          <a:ea typeface="微软雅黑" panose="020B0503020204020204" pitchFamily="34" charset="-122"/>
                        </a:rPr>
                        <a:t>node</a:t>
                      </a:r>
                      <a:r>
                        <a:rPr lang="zh-CN" altLang="en-US" sz="1800">
                          <a:effectLst/>
                          <a:latin typeface="微软雅黑" panose="020B0503020204020204" pitchFamily="34" charset="-122"/>
                          <a:ea typeface="微软雅黑" panose="020B0503020204020204" pitchFamily="34" charset="-122"/>
                        </a:rPr>
                        <a:t>节点</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en-US" altLang="zh-CN" sz="1800">
                          <a:effectLst/>
                          <a:latin typeface="微软雅黑" panose="020B0503020204020204" pitchFamily="34" charset="-122"/>
                          <a:ea typeface="微软雅黑" panose="020B0503020204020204" pitchFamily="34" charset="-122"/>
                        </a:rPr>
                        <a:t>3</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pPr algn="l"/>
                      <a:r>
                        <a:rPr lang="zh-CN" altLang="en-US" sz="1800" dirty="0">
                          <a:effectLst/>
                          <a:latin typeface="微软雅黑" panose="020B0503020204020204" pitchFamily="34" charset="-122"/>
                          <a:ea typeface="微软雅黑" panose="020B0503020204020204" pitchFamily="34" charset="-122"/>
                        </a:rPr>
                        <a:t>运行应用负载的节点，可根据需要提升机器配置</a:t>
                      </a:r>
                      <a:r>
                        <a:rPr lang="en-US" altLang="zh-CN" sz="1800" dirty="0">
                          <a:effectLst/>
                          <a:latin typeface="微软雅黑" panose="020B0503020204020204" pitchFamily="34" charset="-122"/>
                          <a:ea typeface="微软雅黑" panose="020B0503020204020204" pitchFamily="34" charset="-122"/>
                        </a:rPr>
                        <a:t>/</a:t>
                      </a:r>
                      <a:r>
                        <a:rPr lang="zh-CN" altLang="en-US" sz="1800" dirty="0">
                          <a:effectLst/>
                          <a:latin typeface="微软雅黑" panose="020B0503020204020204" pitchFamily="34" charset="-122"/>
                          <a:ea typeface="微软雅黑" panose="020B0503020204020204" pitchFamily="34" charset="-122"/>
                        </a:rPr>
                        <a:t>增加节点数</a:t>
                      </a:r>
                    </a:p>
                  </a:txBody>
                  <a:tcPr marL="94279" marR="94279" marT="43513" marB="4351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374453426"/>
                  </a:ext>
                </a:extLst>
              </a:tr>
            </a:tbl>
          </a:graphicData>
        </a:graphic>
      </p:graphicFrame>
    </p:spTree>
    <p:extLst>
      <p:ext uri="{BB962C8B-B14F-4D97-AF65-F5344CB8AC3E}">
        <p14:creationId xmlns:p14="http://schemas.microsoft.com/office/powerpoint/2010/main" val="1161272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集群部署步骤</a:t>
              </a:r>
            </a:p>
          </p:txBody>
        </p:sp>
      </p:grpSp>
      <p:sp>
        <p:nvSpPr>
          <p:cNvPr id="7" name="矩形 6">
            <a:extLst>
              <a:ext uri="{FF2B5EF4-FFF2-40B4-BE49-F238E27FC236}">
                <a16:creationId xmlns:a16="http://schemas.microsoft.com/office/drawing/2014/main" id="{BDCCC0B3-72F6-4F96-86AB-58B9478E90B8}"/>
              </a:ext>
            </a:extLst>
          </p:cNvPr>
          <p:cNvSpPr/>
          <p:nvPr/>
        </p:nvSpPr>
        <p:spPr>
          <a:xfrm>
            <a:off x="695569" y="1286226"/>
            <a:ext cx="10338777" cy="3731278"/>
          </a:xfrm>
          <a:prstGeom prst="rect">
            <a:avLst/>
          </a:prstGeom>
        </p:spPr>
        <p:txBody>
          <a:bodyPr wrap="square">
            <a:spAutoFit/>
          </a:bodyPr>
          <a:lstStyle/>
          <a:p>
            <a:pPr defTabSz="1219170">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基础系统配置</a:t>
            </a:r>
            <a:endParaRPr lang="en-US" altLang="zh-CN" sz="2000" b="1"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推荐内存</a:t>
            </a:r>
            <a:r>
              <a:rPr lang="en-US" altLang="zh-CN" sz="2000" dirty="0">
                <a:solidFill>
                  <a:schemeClr val="bg1"/>
                </a:solidFill>
                <a:latin typeface="微软雅黑" panose="020B0503020204020204" pitchFamily="34" charset="-122"/>
                <a:ea typeface="微软雅黑" panose="020B0503020204020204" pitchFamily="34" charset="-122"/>
              </a:rPr>
              <a:t>2G/</a:t>
            </a:r>
            <a:r>
              <a:rPr lang="zh-CN" altLang="en-US" sz="2000" dirty="0">
                <a:solidFill>
                  <a:schemeClr val="bg1"/>
                </a:solidFill>
                <a:latin typeface="微软雅黑" panose="020B0503020204020204" pitchFamily="34" charset="-122"/>
                <a:ea typeface="微软雅黑" panose="020B0503020204020204" pitchFamily="34" charset="-122"/>
              </a:rPr>
              <a:t>硬盘</a:t>
            </a:r>
            <a:r>
              <a:rPr lang="en-US" altLang="zh-CN" sz="2000" dirty="0">
                <a:solidFill>
                  <a:schemeClr val="bg1"/>
                </a:solidFill>
                <a:latin typeface="微软雅黑" panose="020B0503020204020204" pitchFamily="34" charset="-122"/>
                <a:ea typeface="微软雅黑" panose="020B0503020204020204" pitchFamily="34" charset="-122"/>
              </a:rPr>
              <a:t>30G</a:t>
            </a:r>
            <a:r>
              <a:rPr lang="zh-CN" altLang="en-US" sz="2000" dirty="0">
                <a:solidFill>
                  <a:schemeClr val="bg1"/>
                </a:solidFill>
                <a:latin typeface="微软雅黑" panose="020B0503020204020204" pitchFamily="34" charset="-122"/>
                <a:ea typeface="微软雅黑" panose="020B0503020204020204" pitchFamily="34" charset="-122"/>
              </a:rPr>
              <a:t>以上</a:t>
            </a:r>
          </a:p>
          <a:p>
            <a:pPr marL="342900" indent="-342900" defTabSz="121917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最小化安装</a:t>
            </a:r>
            <a:r>
              <a:rPr lang="en-US" altLang="zh-CN" sz="2000" dirty="0">
                <a:solidFill>
                  <a:schemeClr val="bg1"/>
                </a:solidFill>
                <a:latin typeface="微软雅黑" panose="020B0503020204020204" pitchFamily="34" charset="-122"/>
                <a:ea typeface="微软雅黑" panose="020B0503020204020204" pitchFamily="34" charset="-122"/>
              </a:rPr>
              <a:t>Ubuntu 16.04 server</a:t>
            </a:r>
            <a:r>
              <a:rPr lang="zh-CN" altLang="en-US" sz="2000" dirty="0">
                <a:solidFill>
                  <a:schemeClr val="bg1"/>
                </a:solidFill>
                <a:latin typeface="微软雅黑" panose="020B0503020204020204" pitchFamily="34" charset="-122"/>
                <a:ea typeface="微软雅黑" panose="020B0503020204020204" pitchFamily="34" charset="-122"/>
              </a:rPr>
              <a:t>或者</a:t>
            </a:r>
            <a:r>
              <a:rPr lang="en-US" altLang="zh-CN" sz="2000" dirty="0">
                <a:solidFill>
                  <a:schemeClr val="bg1"/>
                </a:solidFill>
                <a:latin typeface="微软雅黑" panose="020B0503020204020204" pitchFamily="34" charset="-122"/>
                <a:ea typeface="微软雅黑" panose="020B0503020204020204" pitchFamily="34" charset="-122"/>
              </a:rPr>
              <a:t>CentOS 7 Minimal</a:t>
            </a:r>
          </a:p>
          <a:p>
            <a:pPr marL="342900" indent="-342900" defTabSz="121917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配置基础网络、更新源、</a:t>
            </a:r>
            <a:r>
              <a:rPr lang="en-US" altLang="zh-CN" sz="2000" dirty="0">
                <a:solidFill>
                  <a:schemeClr val="bg1"/>
                </a:solidFill>
                <a:latin typeface="微软雅黑" panose="020B0503020204020204" pitchFamily="34" charset="-122"/>
                <a:ea typeface="微软雅黑" panose="020B0503020204020204" pitchFamily="34" charset="-122"/>
              </a:rPr>
              <a:t>SSH</a:t>
            </a:r>
            <a:r>
              <a:rPr lang="zh-CN" altLang="en-US" sz="2000" dirty="0">
                <a:solidFill>
                  <a:schemeClr val="bg1"/>
                </a:solidFill>
                <a:latin typeface="微软雅黑" panose="020B0503020204020204" pitchFamily="34" charset="-122"/>
                <a:ea typeface="微软雅黑" panose="020B0503020204020204" pitchFamily="34" charset="-122"/>
              </a:rPr>
              <a:t>登录等</a:t>
            </a:r>
            <a:endParaRPr lang="en-US" altLang="zh-CN" sz="2000"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5550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集群部署步骤</a:t>
              </a:r>
            </a:p>
          </p:txBody>
        </p:sp>
      </p:grpSp>
      <p:sp>
        <p:nvSpPr>
          <p:cNvPr id="7" name="矩形 6">
            <a:extLst>
              <a:ext uri="{FF2B5EF4-FFF2-40B4-BE49-F238E27FC236}">
                <a16:creationId xmlns:a16="http://schemas.microsoft.com/office/drawing/2014/main" id="{BDCCC0B3-72F6-4F96-86AB-58B9478E90B8}"/>
              </a:ext>
            </a:extLst>
          </p:cNvPr>
          <p:cNvSpPr/>
          <p:nvPr/>
        </p:nvSpPr>
        <p:spPr>
          <a:xfrm>
            <a:off x="695569" y="1286226"/>
            <a:ext cx="10338777" cy="3731278"/>
          </a:xfrm>
          <a:prstGeom prst="rect">
            <a:avLst/>
          </a:prstGeom>
        </p:spPr>
        <p:txBody>
          <a:bodyPr wrap="square">
            <a:spAutoFit/>
          </a:bodyPr>
          <a:lstStyle/>
          <a:p>
            <a:pPr defTabSz="1219170">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基础系统配置</a:t>
            </a:r>
            <a:endParaRPr lang="en-US" altLang="zh-CN" sz="2000" b="1"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推荐内存</a:t>
            </a:r>
            <a:r>
              <a:rPr lang="en-US" altLang="zh-CN" sz="2000" dirty="0">
                <a:solidFill>
                  <a:schemeClr val="bg1"/>
                </a:solidFill>
                <a:latin typeface="微软雅黑" panose="020B0503020204020204" pitchFamily="34" charset="-122"/>
                <a:ea typeface="微软雅黑" panose="020B0503020204020204" pitchFamily="34" charset="-122"/>
              </a:rPr>
              <a:t>2G/</a:t>
            </a:r>
            <a:r>
              <a:rPr lang="zh-CN" altLang="en-US" sz="2000" dirty="0">
                <a:solidFill>
                  <a:schemeClr val="bg1"/>
                </a:solidFill>
                <a:latin typeface="微软雅黑" panose="020B0503020204020204" pitchFamily="34" charset="-122"/>
                <a:ea typeface="微软雅黑" panose="020B0503020204020204" pitchFamily="34" charset="-122"/>
              </a:rPr>
              <a:t>硬盘</a:t>
            </a:r>
            <a:r>
              <a:rPr lang="en-US" altLang="zh-CN" sz="2000" dirty="0">
                <a:solidFill>
                  <a:schemeClr val="bg1"/>
                </a:solidFill>
                <a:latin typeface="微软雅黑" panose="020B0503020204020204" pitchFamily="34" charset="-122"/>
                <a:ea typeface="微软雅黑" panose="020B0503020204020204" pitchFamily="34" charset="-122"/>
              </a:rPr>
              <a:t>30G</a:t>
            </a:r>
            <a:r>
              <a:rPr lang="zh-CN" altLang="en-US" sz="2000" dirty="0">
                <a:solidFill>
                  <a:schemeClr val="bg1"/>
                </a:solidFill>
                <a:latin typeface="微软雅黑" panose="020B0503020204020204" pitchFamily="34" charset="-122"/>
                <a:ea typeface="微软雅黑" panose="020B0503020204020204" pitchFamily="34" charset="-122"/>
              </a:rPr>
              <a:t>以上</a:t>
            </a:r>
          </a:p>
          <a:p>
            <a:pPr marL="342900" indent="-342900" defTabSz="121917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最小化安装</a:t>
            </a:r>
            <a:r>
              <a:rPr lang="en-US" altLang="zh-CN" sz="2000" dirty="0">
                <a:solidFill>
                  <a:schemeClr val="bg1"/>
                </a:solidFill>
                <a:latin typeface="微软雅黑" panose="020B0503020204020204" pitchFamily="34" charset="-122"/>
                <a:ea typeface="微软雅黑" panose="020B0503020204020204" pitchFamily="34" charset="-122"/>
              </a:rPr>
              <a:t>Ubuntu 16.04 server</a:t>
            </a:r>
            <a:r>
              <a:rPr lang="zh-CN" altLang="en-US" sz="2000" dirty="0">
                <a:solidFill>
                  <a:schemeClr val="bg1"/>
                </a:solidFill>
                <a:latin typeface="微软雅黑" panose="020B0503020204020204" pitchFamily="34" charset="-122"/>
                <a:ea typeface="微软雅黑" panose="020B0503020204020204" pitchFamily="34" charset="-122"/>
              </a:rPr>
              <a:t>或者</a:t>
            </a:r>
            <a:r>
              <a:rPr lang="en-US" altLang="zh-CN" sz="2000" dirty="0">
                <a:solidFill>
                  <a:schemeClr val="bg1"/>
                </a:solidFill>
                <a:latin typeface="微软雅黑" panose="020B0503020204020204" pitchFamily="34" charset="-122"/>
                <a:ea typeface="微软雅黑" panose="020B0503020204020204" pitchFamily="34" charset="-122"/>
              </a:rPr>
              <a:t>CentOS 7 Minimal</a:t>
            </a:r>
          </a:p>
          <a:p>
            <a:pPr marL="342900" indent="-342900" defTabSz="121917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配置基础网络、更新源、</a:t>
            </a:r>
            <a:r>
              <a:rPr lang="en-US" altLang="zh-CN" sz="2000" dirty="0">
                <a:solidFill>
                  <a:schemeClr val="bg1"/>
                </a:solidFill>
                <a:latin typeface="微软雅黑" panose="020B0503020204020204" pitchFamily="34" charset="-122"/>
                <a:ea typeface="微软雅黑" panose="020B0503020204020204" pitchFamily="34" charset="-122"/>
              </a:rPr>
              <a:t>SSH</a:t>
            </a:r>
            <a:r>
              <a:rPr lang="zh-CN" altLang="en-US" sz="2000" dirty="0">
                <a:solidFill>
                  <a:schemeClr val="bg1"/>
                </a:solidFill>
                <a:latin typeface="微软雅黑" panose="020B0503020204020204" pitchFamily="34" charset="-122"/>
                <a:ea typeface="微软雅黑" panose="020B0503020204020204" pitchFamily="34" charset="-122"/>
              </a:rPr>
              <a:t>登录等</a:t>
            </a:r>
            <a:endParaRPr lang="en-US" altLang="zh-CN" sz="2000"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683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548BB54-6D25-4C77-86C0-C80B26CE182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8" name="矩形 7"/>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C8194F05-1235-41A3-959A-88A3F0ABDEE5}"/>
              </a:ext>
            </a:extLst>
          </p:cNvPr>
          <p:cNvSpPr/>
          <p:nvPr/>
        </p:nvSpPr>
        <p:spPr>
          <a:xfrm>
            <a:off x="3047999" y="3001779"/>
            <a:ext cx="6096000" cy="830997"/>
          </a:xfrm>
          <a:prstGeom prst="rect">
            <a:avLst/>
          </a:prstGeom>
        </p:spPr>
        <p:txBody>
          <a:bodyPr wrap="square">
            <a:spAutoFit/>
          </a:bodyPr>
          <a:lstStyle/>
          <a:p>
            <a:pPr algn="ctr" defTabSz="685698"/>
            <a:r>
              <a:rPr lang="zh-CN" altLang="en-US" sz="4800" b="1" cap="small" dirty="0">
                <a:solidFill>
                  <a:prstClr val="white"/>
                </a:solidFill>
                <a:latin typeface="微软雅黑"/>
                <a:ea typeface="微软雅黑"/>
              </a:rPr>
              <a:t>容器技术简介</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2318122636"/>
      </p:ext>
    </p:extLst>
  </p:cSld>
  <p:clrMapOvr>
    <a:masterClrMapping/>
  </p:clrMapOvr>
  <mc:AlternateContent xmlns:mc="http://schemas.openxmlformats.org/markup-compatibility/2006" xmlns:p14="http://schemas.microsoft.com/office/powerpoint/2010/main">
    <mc:Choice Requires="p14">
      <p:transition spd="slow" p14:dur="2000" advTm="1070"/>
    </mc:Choice>
    <mc:Fallback xmlns="">
      <p:transition spd="slow" advTm="107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集群部署步骤</a:t>
              </a:r>
            </a:p>
          </p:txBody>
        </p:sp>
      </p:grpSp>
      <p:sp>
        <p:nvSpPr>
          <p:cNvPr id="7" name="矩形 6">
            <a:extLst>
              <a:ext uri="{FF2B5EF4-FFF2-40B4-BE49-F238E27FC236}">
                <a16:creationId xmlns:a16="http://schemas.microsoft.com/office/drawing/2014/main" id="{BDCCC0B3-72F6-4F96-86AB-58B9478E90B8}"/>
              </a:ext>
            </a:extLst>
          </p:cNvPr>
          <p:cNvSpPr/>
          <p:nvPr/>
        </p:nvSpPr>
        <p:spPr>
          <a:xfrm>
            <a:off x="695569" y="1124600"/>
            <a:ext cx="10951486" cy="2346283"/>
          </a:xfrm>
          <a:prstGeom prst="rect">
            <a:avLst/>
          </a:prstGeom>
        </p:spPr>
        <p:txBody>
          <a:bodyPr wrap="square">
            <a:spAutoFit/>
          </a:bodyPr>
          <a:lstStyle/>
          <a:p>
            <a:pPr defTabSz="1219170">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ansible</a:t>
            </a:r>
            <a:r>
              <a:rPr lang="zh-CN" altLang="en-US" sz="2000" b="1" dirty="0">
                <a:solidFill>
                  <a:schemeClr val="bg1"/>
                </a:solidFill>
                <a:latin typeface="微软雅黑" panose="020B0503020204020204" pitchFamily="34" charset="-122"/>
                <a:ea typeface="微软雅黑" panose="020B0503020204020204" pitchFamily="34" charset="-122"/>
              </a:rPr>
              <a:t>控制端安装及准备</a:t>
            </a:r>
            <a:r>
              <a:rPr lang="en-US" altLang="zh-CN" sz="2000" b="1" dirty="0">
                <a:solidFill>
                  <a:schemeClr val="bg1"/>
                </a:solidFill>
                <a:latin typeface="微软雅黑" panose="020B0503020204020204" pitchFamily="34" charset="-122"/>
                <a:ea typeface="微软雅黑" panose="020B0503020204020204" pitchFamily="34" charset="-122"/>
              </a:rPr>
              <a:t>ansible</a:t>
            </a:r>
          </a:p>
          <a:p>
            <a:pPr defTabSz="1219170">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yum install git python-pip –y</a:t>
            </a:r>
          </a:p>
          <a:p>
            <a:pPr marL="342900" indent="-342900" defTabSz="121917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pip install pip --upgrade</a:t>
            </a:r>
          </a:p>
          <a:p>
            <a:pPr marL="342900" indent="-342900" defTabSz="121917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pip install ansible==2.6.18 </a:t>
            </a:r>
            <a:r>
              <a:rPr lang="en-US" altLang="zh-CN" sz="2000" dirty="0" err="1">
                <a:solidFill>
                  <a:schemeClr val="bg1"/>
                </a:solidFill>
                <a:latin typeface="微软雅黑" panose="020B0503020204020204" pitchFamily="34" charset="-122"/>
                <a:ea typeface="微软雅黑" panose="020B0503020204020204" pitchFamily="34" charset="-122"/>
              </a:rPr>
              <a:t>netaddr</a:t>
            </a:r>
            <a:r>
              <a:rPr lang="en-US" altLang="zh-CN" sz="2000" dirty="0">
                <a:solidFill>
                  <a:schemeClr val="bg1"/>
                </a:solidFill>
                <a:latin typeface="微软雅黑" panose="020B0503020204020204" pitchFamily="34" charset="-122"/>
                <a:ea typeface="微软雅黑" panose="020B0503020204020204" pitchFamily="34" charset="-122"/>
              </a:rPr>
              <a:t>==0.7.19</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1750948-1606-427E-AB5D-83AAF144CB21}"/>
              </a:ext>
            </a:extLst>
          </p:cNvPr>
          <p:cNvSpPr/>
          <p:nvPr/>
        </p:nvSpPr>
        <p:spPr>
          <a:xfrm>
            <a:off x="695569" y="3783995"/>
            <a:ext cx="10951486" cy="1884618"/>
          </a:xfrm>
          <a:prstGeom prst="rect">
            <a:avLst/>
          </a:prstGeom>
        </p:spPr>
        <p:txBody>
          <a:bodyPr wrap="square">
            <a:spAutoFit/>
          </a:bodyPr>
          <a:lstStyle/>
          <a:p>
            <a:pPr defTabSz="1219170">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在</a:t>
            </a:r>
            <a:r>
              <a:rPr lang="en-US" altLang="zh-CN" sz="2000" b="1" dirty="0">
                <a:solidFill>
                  <a:schemeClr val="bg1"/>
                </a:solidFill>
                <a:latin typeface="微软雅黑" panose="020B0503020204020204" pitchFamily="34" charset="-122"/>
                <a:ea typeface="微软雅黑" panose="020B0503020204020204" pitchFamily="34" charset="-122"/>
              </a:rPr>
              <a:t>ansible</a:t>
            </a:r>
            <a:r>
              <a:rPr lang="zh-CN" altLang="en-US" sz="2000" b="1" dirty="0">
                <a:solidFill>
                  <a:schemeClr val="bg1"/>
                </a:solidFill>
                <a:latin typeface="微软雅黑" panose="020B0503020204020204" pitchFamily="34" charset="-122"/>
                <a:ea typeface="微软雅黑" panose="020B0503020204020204" pitchFamily="34" charset="-122"/>
              </a:rPr>
              <a:t>控制端配置免密码登录</a:t>
            </a:r>
            <a:endParaRPr lang="en-US" altLang="zh-CN" sz="2000" b="1"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ssh</a:t>
            </a:r>
            <a:r>
              <a:rPr lang="en-US" altLang="zh-CN" sz="2000" dirty="0">
                <a:solidFill>
                  <a:schemeClr val="bg1"/>
                </a:solidFill>
                <a:latin typeface="微软雅黑" panose="020B0503020204020204" pitchFamily="34" charset="-122"/>
                <a:ea typeface="微软雅黑" panose="020B0503020204020204" pitchFamily="34" charset="-122"/>
              </a:rPr>
              <a:t>-keygen -t </a:t>
            </a:r>
            <a:r>
              <a:rPr lang="en-US" altLang="zh-CN" sz="2000" dirty="0" err="1">
                <a:solidFill>
                  <a:schemeClr val="bg1"/>
                </a:solidFill>
                <a:latin typeface="微软雅黑" panose="020B0503020204020204" pitchFamily="34" charset="-122"/>
                <a:ea typeface="微软雅黑" panose="020B0503020204020204" pitchFamily="34" charset="-122"/>
              </a:rPr>
              <a:t>rsa</a:t>
            </a:r>
            <a:r>
              <a:rPr lang="en-US" altLang="zh-CN" sz="2000" dirty="0">
                <a:solidFill>
                  <a:schemeClr val="bg1"/>
                </a:solidFill>
                <a:latin typeface="微软雅黑" panose="020B0503020204020204" pitchFamily="34" charset="-122"/>
                <a:ea typeface="微软雅黑" panose="020B0503020204020204" pitchFamily="34" charset="-122"/>
              </a:rPr>
              <a:t> -b 2048 -N '' -f ~/.</a:t>
            </a:r>
            <a:r>
              <a:rPr lang="en-US" altLang="zh-CN" sz="2000" dirty="0" err="1">
                <a:solidFill>
                  <a:schemeClr val="bg1"/>
                </a:solidFill>
                <a:latin typeface="微软雅黑" panose="020B0503020204020204" pitchFamily="34" charset="-122"/>
                <a:ea typeface="微软雅黑" panose="020B0503020204020204" pitchFamily="34" charset="-122"/>
              </a:rPr>
              <a:t>ssh</a:t>
            </a:r>
            <a:r>
              <a:rPr lang="en-US" altLang="zh-CN" sz="2000" dirty="0">
                <a:solidFill>
                  <a:schemeClr val="bg1"/>
                </a:solidFill>
                <a:latin typeface="微软雅黑" panose="020B0503020204020204" pitchFamily="34" charset="-122"/>
                <a:ea typeface="微软雅黑" panose="020B0503020204020204" pitchFamily="34" charset="-122"/>
              </a:rPr>
              <a:t>/</a:t>
            </a:r>
            <a:r>
              <a:rPr lang="en-US" altLang="zh-CN" sz="2000" dirty="0" err="1">
                <a:solidFill>
                  <a:schemeClr val="bg1"/>
                </a:solidFill>
                <a:latin typeface="微软雅黑" panose="020B0503020204020204" pitchFamily="34" charset="-122"/>
                <a:ea typeface="微软雅黑" panose="020B0503020204020204" pitchFamily="34" charset="-122"/>
              </a:rPr>
              <a:t>id_rsa</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ssh</a:t>
            </a:r>
            <a:r>
              <a:rPr lang="en-US" altLang="zh-CN" sz="2000" dirty="0">
                <a:solidFill>
                  <a:schemeClr val="bg1"/>
                </a:solidFill>
                <a:latin typeface="微软雅黑" panose="020B0503020204020204" pitchFamily="34" charset="-122"/>
                <a:ea typeface="微软雅黑" panose="020B0503020204020204" pitchFamily="34" charset="-122"/>
              </a:rPr>
              <a:t>-copy-id $IPs   #$IPs</a:t>
            </a:r>
            <a:r>
              <a:rPr lang="zh-CN" altLang="en-US" sz="2000" dirty="0">
                <a:solidFill>
                  <a:schemeClr val="bg1"/>
                </a:solidFill>
                <a:latin typeface="微软雅黑" panose="020B0503020204020204" pitchFamily="34" charset="-122"/>
                <a:ea typeface="微软雅黑" panose="020B0503020204020204" pitchFamily="34" charset="-122"/>
              </a:rPr>
              <a:t>为所有节点地址包括自身，按照提示输入</a:t>
            </a:r>
            <a:r>
              <a:rPr lang="en-US" altLang="zh-CN" sz="2000" dirty="0">
                <a:solidFill>
                  <a:schemeClr val="bg1"/>
                </a:solidFill>
                <a:latin typeface="微软雅黑" panose="020B0503020204020204" pitchFamily="34" charset="-122"/>
                <a:ea typeface="微软雅黑" panose="020B0503020204020204" pitchFamily="34" charset="-122"/>
              </a:rPr>
              <a:t>yes </a:t>
            </a:r>
            <a:r>
              <a:rPr lang="zh-CN" altLang="en-US" sz="2000" dirty="0">
                <a:solidFill>
                  <a:schemeClr val="bg1"/>
                </a:solidFill>
                <a:latin typeface="微软雅黑" panose="020B0503020204020204" pitchFamily="34" charset="-122"/>
                <a:ea typeface="微软雅黑" panose="020B0503020204020204" pitchFamily="34" charset="-122"/>
              </a:rPr>
              <a:t>和</a:t>
            </a:r>
            <a:r>
              <a:rPr lang="en-US" altLang="zh-CN" sz="2000" dirty="0">
                <a:solidFill>
                  <a:schemeClr val="bg1"/>
                </a:solidFill>
                <a:latin typeface="微软雅黑" panose="020B0503020204020204" pitchFamily="34" charset="-122"/>
                <a:ea typeface="微软雅黑" panose="020B0503020204020204" pitchFamily="34" charset="-122"/>
              </a:rPr>
              <a:t>root</a:t>
            </a:r>
            <a:r>
              <a:rPr lang="zh-CN" altLang="en-US" sz="2000" dirty="0">
                <a:solidFill>
                  <a:schemeClr val="bg1"/>
                </a:solidFill>
                <a:latin typeface="微软雅黑" panose="020B0503020204020204" pitchFamily="34" charset="-122"/>
                <a:ea typeface="微软雅黑" panose="020B0503020204020204" pitchFamily="34" charset="-122"/>
              </a:rPr>
              <a:t>密码</a:t>
            </a:r>
          </a:p>
        </p:txBody>
      </p:sp>
    </p:spTree>
    <p:extLst>
      <p:ext uri="{BB962C8B-B14F-4D97-AF65-F5344CB8AC3E}">
        <p14:creationId xmlns:p14="http://schemas.microsoft.com/office/powerpoint/2010/main" val="27774752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集群部署步骤</a:t>
              </a:r>
            </a:p>
          </p:txBody>
        </p:sp>
      </p:grpSp>
      <p:sp>
        <p:nvSpPr>
          <p:cNvPr id="7" name="矩形 6">
            <a:extLst>
              <a:ext uri="{FF2B5EF4-FFF2-40B4-BE49-F238E27FC236}">
                <a16:creationId xmlns:a16="http://schemas.microsoft.com/office/drawing/2014/main" id="{BDCCC0B3-72F6-4F96-86AB-58B9478E90B8}"/>
              </a:ext>
            </a:extLst>
          </p:cNvPr>
          <p:cNvSpPr/>
          <p:nvPr/>
        </p:nvSpPr>
        <p:spPr>
          <a:xfrm>
            <a:off x="695569" y="1124600"/>
            <a:ext cx="10951486" cy="3638945"/>
          </a:xfrm>
          <a:prstGeom prst="rect">
            <a:avLst/>
          </a:prstGeom>
        </p:spPr>
        <p:txBody>
          <a:bodyPr wrap="square">
            <a:spAutoFit/>
          </a:bodyPr>
          <a:lstStyle/>
          <a:p>
            <a:pPr defTabSz="1219170">
              <a:lnSpc>
                <a:spcPct val="150000"/>
              </a:lnSpc>
            </a:pPr>
            <a:r>
              <a:rPr lang="zh-CN" altLang="en-US" b="1" dirty="0">
                <a:solidFill>
                  <a:schemeClr val="bg1"/>
                </a:solidFill>
                <a:latin typeface="微软雅黑" panose="020B0503020204020204" pitchFamily="34" charset="-122"/>
                <a:ea typeface="微软雅黑" panose="020B0503020204020204" pitchFamily="34" charset="-122"/>
              </a:rPr>
              <a:t>在</a:t>
            </a:r>
            <a:r>
              <a:rPr lang="en-US" altLang="zh-CN" b="1" dirty="0">
                <a:solidFill>
                  <a:schemeClr val="bg1"/>
                </a:solidFill>
                <a:latin typeface="微软雅黑" panose="020B0503020204020204" pitchFamily="34" charset="-122"/>
                <a:ea typeface="微软雅黑" panose="020B0503020204020204" pitchFamily="34" charset="-122"/>
              </a:rPr>
              <a:t>ansible</a:t>
            </a:r>
            <a:r>
              <a:rPr lang="zh-CN" altLang="en-US" b="1" dirty="0">
                <a:solidFill>
                  <a:schemeClr val="bg1"/>
                </a:solidFill>
                <a:latin typeface="微软雅黑" panose="020B0503020204020204" pitchFamily="34" charset="-122"/>
                <a:ea typeface="微软雅黑" panose="020B0503020204020204" pitchFamily="34" charset="-122"/>
              </a:rPr>
              <a:t>控制端下载安装包：</a:t>
            </a:r>
            <a:endParaRPr lang="en-US" altLang="zh-CN" b="1" dirty="0">
              <a:solidFill>
                <a:schemeClr val="bg1"/>
              </a:solidFill>
              <a:latin typeface="微软雅黑" panose="020B0503020204020204" pitchFamily="34" charset="-122"/>
              <a:ea typeface="微软雅黑" panose="020B0503020204020204" pitchFamily="34" charset="-122"/>
            </a:endParaRPr>
          </a:p>
          <a:p>
            <a:pPr defTabSz="1219170">
              <a:lnSpc>
                <a:spcPct val="150000"/>
              </a:lnSpc>
            </a:pPr>
            <a:endParaRPr lang="en-US" altLang="zh-CN" b="1"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export release=2.0.2</a:t>
            </a:r>
          </a:p>
          <a:p>
            <a:pPr marL="342900" indent="-342900" defTabSz="121917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curl -C- -</a:t>
            </a:r>
            <a:r>
              <a:rPr lang="en-US" altLang="zh-CN" sz="2000" dirty="0" err="1">
                <a:solidFill>
                  <a:schemeClr val="bg1"/>
                </a:solidFill>
                <a:latin typeface="微软雅黑" panose="020B0503020204020204" pitchFamily="34" charset="-122"/>
                <a:ea typeface="微软雅黑" panose="020B0503020204020204" pitchFamily="34" charset="-122"/>
              </a:rPr>
              <a:t>fLO</a:t>
            </a:r>
            <a:r>
              <a:rPr lang="en-US" altLang="zh-CN" sz="2000" dirty="0">
                <a:solidFill>
                  <a:schemeClr val="bg1"/>
                </a:solidFill>
                <a:latin typeface="微软雅黑" panose="020B0503020204020204" pitchFamily="34" charset="-122"/>
                <a:ea typeface="微软雅黑" panose="020B0503020204020204" pitchFamily="34" charset="-122"/>
              </a:rPr>
              <a:t> --retry 3 https://github.com/easzlab/kubeasz/releases/download/${release}/easzup</a:t>
            </a:r>
          </a:p>
          <a:p>
            <a:pPr marL="342900" indent="-342900" defTabSz="1219170">
              <a:lnSpc>
                <a:spcPct val="150000"/>
              </a:lnSpc>
              <a:buFont typeface="Arial" panose="020B0604020202020204" pitchFamily="34" charset="0"/>
              <a:buChar char="•"/>
            </a:pPr>
            <a:r>
              <a:rPr lang="en-US" altLang="zh-CN" sz="2000" dirty="0" err="1">
                <a:solidFill>
                  <a:schemeClr val="bg1"/>
                </a:solidFill>
                <a:latin typeface="微软雅黑" panose="020B0503020204020204" pitchFamily="34" charset="-122"/>
                <a:ea typeface="微软雅黑" panose="020B0503020204020204" pitchFamily="34" charset="-122"/>
              </a:rPr>
              <a:t>chmod</a:t>
            </a:r>
            <a:r>
              <a:rPr lang="en-US" altLang="zh-CN" sz="2000" dirty="0">
                <a:solidFill>
                  <a:schemeClr val="bg1"/>
                </a:solidFill>
                <a:latin typeface="微软雅黑" panose="020B0503020204020204" pitchFamily="34" charset="-122"/>
                <a:ea typeface="微软雅黑" panose="020B0503020204020204" pitchFamily="34" charset="-122"/>
              </a:rPr>
              <a:t> +x ./</a:t>
            </a:r>
            <a:r>
              <a:rPr lang="en-US" altLang="zh-CN" sz="2000" dirty="0" err="1">
                <a:solidFill>
                  <a:schemeClr val="bg1"/>
                </a:solidFill>
                <a:latin typeface="微软雅黑" panose="020B0503020204020204" pitchFamily="34" charset="-122"/>
                <a:ea typeface="微软雅黑" panose="020B0503020204020204" pitchFamily="34" charset="-122"/>
              </a:rPr>
              <a:t>easzup</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使用工具脚本下载</a:t>
            </a:r>
          </a:p>
          <a:p>
            <a:pPr marL="342900" indent="-342900" defTabSz="1219170">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a:t>
            </a:r>
            <a:r>
              <a:rPr lang="en-US" altLang="zh-CN" sz="2000" dirty="0" err="1">
                <a:solidFill>
                  <a:schemeClr val="bg1"/>
                </a:solidFill>
                <a:latin typeface="微软雅黑" panose="020B0503020204020204" pitchFamily="34" charset="-122"/>
                <a:ea typeface="微软雅黑" panose="020B0503020204020204" pitchFamily="34" charset="-122"/>
              </a:rPr>
              <a:t>easzup</a:t>
            </a:r>
            <a:r>
              <a:rPr lang="en-US" altLang="zh-CN" sz="2000" dirty="0">
                <a:solidFill>
                  <a:schemeClr val="bg1"/>
                </a:solidFill>
                <a:latin typeface="微软雅黑" panose="020B0503020204020204" pitchFamily="34" charset="-122"/>
                <a:ea typeface="微软雅黑" panose="020B0503020204020204" pitchFamily="34" charset="-122"/>
              </a:rPr>
              <a:t> -D</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68196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集群部署步骤</a:t>
              </a:r>
            </a:p>
          </p:txBody>
        </p:sp>
      </p:grpSp>
      <p:sp>
        <p:nvSpPr>
          <p:cNvPr id="7" name="矩形 6">
            <a:extLst>
              <a:ext uri="{FF2B5EF4-FFF2-40B4-BE49-F238E27FC236}">
                <a16:creationId xmlns:a16="http://schemas.microsoft.com/office/drawing/2014/main" id="{BDCCC0B3-72F6-4F96-86AB-58B9478E90B8}"/>
              </a:ext>
            </a:extLst>
          </p:cNvPr>
          <p:cNvSpPr/>
          <p:nvPr/>
        </p:nvSpPr>
        <p:spPr>
          <a:xfrm>
            <a:off x="695569" y="1124600"/>
            <a:ext cx="3750925" cy="4192943"/>
          </a:xfrm>
          <a:prstGeom prst="rect">
            <a:avLst/>
          </a:prstGeom>
        </p:spPr>
        <p:txBody>
          <a:bodyPr wrap="square">
            <a:spAutoFit/>
          </a:bodyPr>
          <a:lstStyle/>
          <a:p>
            <a:pPr defTabSz="1219170">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在</a:t>
            </a:r>
            <a:r>
              <a:rPr lang="en-US" altLang="zh-CN" sz="2000" b="1" dirty="0">
                <a:solidFill>
                  <a:schemeClr val="bg1"/>
                </a:solidFill>
                <a:latin typeface="微软雅黑" panose="020B0503020204020204" pitchFamily="34" charset="-122"/>
                <a:ea typeface="微软雅黑" panose="020B0503020204020204" pitchFamily="34" charset="-122"/>
              </a:rPr>
              <a:t>ansible</a:t>
            </a:r>
            <a:r>
              <a:rPr lang="zh-CN" altLang="en-US" sz="2000" b="1" dirty="0">
                <a:solidFill>
                  <a:schemeClr val="bg1"/>
                </a:solidFill>
                <a:latin typeface="微软雅黑" panose="020B0503020204020204" pitchFamily="34" charset="-122"/>
                <a:ea typeface="微软雅黑" panose="020B0503020204020204" pitchFamily="34" charset="-122"/>
              </a:rPr>
              <a:t>控制端配置集群参数</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必要配置：</a:t>
            </a:r>
            <a:r>
              <a:rPr lang="en-US" altLang="zh-CN" sz="2000" dirty="0">
                <a:solidFill>
                  <a:schemeClr val="bg1"/>
                </a:solidFill>
                <a:latin typeface="微软雅黑" panose="020B0503020204020204" pitchFamily="34" charset="-122"/>
                <a:ea typeface="微软雅黑" panose="020B0503020204020204" pitchFamily="34" charset="-122"/>
              </a:rPr>
              <a:t>cd /</a:t>
            </a:r>
            <a:r>
              <a:rPr lang="en-US" altLang="zh-CN" sz="2000" dirty="0" err="1">
                <a:solidFill>
                  <a:schemeClr val="bg1"/>
                </a:solidFill>
                <a:latin typeface="微软雅黑" panose="020B0503020204020204" pitchFamily="34" charset="-122"/>
                <a:ea typeface="微软雅黑" panose="020B0503020204020204" pitchFamily="34" charset="-122"/>
              </a:rPr>
              <a:t>etc</a:t>
            </a:r>
            <a:r>
              <a:rPr lang="en-US" altLang="zh-CN" sz="2000" dirty="0">
                <a:solidFill>
                  <a:schemeClr val="bg1"/>
                </a:solidFill>
                <a:latin typeface="微软雅黑" panose="020B0503020204020204" pitchFamily="34" charset="-122"/>
                <a:ea typeface="微软雅黑" panose="020B0503020204020204" pitchFamily="34" charset="-122"/>
              </a:rPr>
              <a:t>/ansible &amp;&amp; cp example/</a:t>
            </a:r>
            <a:r>
              <a:rPr lang="en-US" altLang="zh-CN" sz="2000" dirty="0" err="1">
                <a:solidFill>
                  <a:schemeClr val="bg1"/>
                </a:solidFill>
                <a:latin typeface="微软雅黑" panose="020B0503020204020204" pitchFamily="34" charset="-122"/>
                <a:ea typeface="微软雅黑" panose="020B0503020204020204" pitchFamily="34" charset="-122"/>
              </a:rPr>
              <a:t>hosts.multi</a:t>
            </a:r>
            <a:r>
              <a:rPr lang="en-US" altLang="zh-CN" sz="2000" dirty="0">
                <a:solidFill>
                  <a:schemeClr val="bg1"/>
                </a:solidFill>
                <a:latin typeface="微软雅黑" panose="020B0503020204020204" pitchFamily="34" charset="-122"/>
                <a:ea typeface="微软雅黑" panose="020B0503020204020204" pitchFamily="34" charset="-122"/>
              </a:rPr>
              <a:t>-node hosts, </a:t>
            </a:r>
            <a:r>
              <a:rPr lang="zh-CN" altLang="en-US" sz="2000" dirty="0">
                <a:solidFill>
                  <a:schemeClr val="bg1"/>
                </a:solidFill>
                <a:latin typeface="微软雅黑" panose="020B0503020204020204" pitchFamily="34" charset="-122"/>
                <a:ea typeface="微软雅黑" panose="020B0503020204020204" pitchFamily="34" charset="-122"/>
              </a:rPr>
              <a:t>然后实际情况修改此</a:t>
            </a:r>
            <a:r>
              <a:rPr lang="en-US" altLang="zh-CN" sz="2000" dirty="0">
                <a:solidFill>
                  <a:schemeClr val="bg1"/>
                </a:solidFill>
                <a:latin typeface="微软雅黑" panose="020B0503020204020204" pitchFamily="34" charset="-122"/>
                <a:ea typeface="微软雅黑" panose="020B0503020204020204" pitchFamily="34" charset="-122"/>
              </a:rPr>
              <a:t>hosts</a:t>
            </a:r>
            <a:r>
              <a:rPr lang="zh-CN" altLang="en-US" sz="2000" dirty="0">
                <a:solidFill>
                  <a:schemeClr val="bg1"/>
                </a:solidFill>
                <a:latin typeface="微软雅黑" panose="020B0503020204020204" pitchFamily="34" charset="-122"/>
                <a:ea typeface="微软雅黑" panose="020B0503020204020204" pitchFamily="34" charset="-122"/>
              </a:rPr>
              <a:t>文件</a:t>
            </a:r>
          </a:p>
          <a:p>
            <a:pPr marL="342900" indent="-342900" defTabSz="1219170">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验证</a:t>
            </a:r>
            <a:r>
              <a:rPr lang="en-US" altLang="zh-CN" sz="2000" dirty="0">
                <a:solidFill>
                  <a:schemeClr val="bg1"/>
                </a:solidFill>
                <a:latin typeface="微软雅黑" panose="020B0503020204020204" pitchFamily="34" charset="-122"/>
                <a:ea typeface="微软雅黑" panose="020B0503020204020204" pitchFamily="34" charset="-122"/>
              </a:rPr>
              <a:t>ansible </a:t>
            </a:r>
            <a:r>
              <a:rPr lang="zh-CN" altLang="en-US" sz="2000" dirty="0">
                <a:solidFill>
                  <a:schemeClr val="bg1"/>
                </a:solidFill>
                <a:latin typeface="微软雅黑" panose="020B0503020204020204" pitchFamily="34" charset="-122"/>
                <a:ea typeface="微软雅黑" panose="020B0503020204020204" pitchFamily="34" charset="-122"/>
              </a:rPr>
              <a:t>安装：</a:t>
            </a:r>
            <a:r>
              <a:rPr lang="en-US" altLang="zh-CN" sz="2000" dirty="0">
                <a:solidFill>
                  <a:schemeClr val="bg1"/>
                </a:solidFill>
                <a:latin typeface="微软雅黑" panose="020B0503020204020204" pitchFamily="34" charset="-122"/>
                <a:ea typeface="微软雅黑" panose="020B0503020204020204" pitchFamily="34" charset="-122"/>
              </a:rPr>
              <a:t>ansible all -m ping </a:t>
            </a:r>
            <a:r>
              <a:rPr lang="zh-CN" altLang="en-US" sz="2000" dirty="0">
                <a:solidFill>
                  <a:schemeClr val="bg1"/>
                </a:solidFill>
                <a:latin typeface="微软雅黑" panose="020B0503020204020204" pitchFamily="34" charset="-122"/>
                <a:ea typeface="微软雅黑" panose="020B0503020204020204" pitchFamily="34" charset="-122"/>
              </a:rPr>
              <a:t>正常能看到节点返回 </a:t>
            </a:r>
            <a:r>
              <a:rPr lang="en-US" altLang="zh-CN" sz="2000" dirty="0">
                <a:solidFill>
                  <a:schemeClr val="bg1"/>
                </a:solidFill>
                <a:latin typeface="微软雅黑" panose="020B0503020204020204" pitchFamily="34" charset="-122"/>
                <a:ea typeface="微软雅黑" panose="020B0503020204020204" pitchFamily="34" charset="-122"/>
              </a:rPr>
              <a:t>SUCCESS</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33CBAF15-6410-47F1-B9D4-74EB5037163C}"/>
              </a:ext>
            </a:extLst>
          </p:cNvPr>
          <p:cNvPicPr>
            <a:picLocks noChangeAspect="1"/>
          </p:cNvPicPr>
          <p:nvPr/>
        </p:nvPicPr>
        <p:blipFill>
          <a:blip r:embed="rId3"/>
          <a:stretch>
            <a:fillRect/>
          </a:stretch>
        </p:blipFill>
        <p:spPr>
          <a:xfrm>
            <a:off x="5071746" y="1124600"/>
            <a:ext cx="6600825" cy="4114800"/>
          </a:xfrm>
          <a:prstGeom prst="rect">
            <a:avLst/>
          </a:prstGeom>
        </p:spPr>
      </p:pic>
    </p:spTree>
    <p:extLst>
      <p:ext uri="{BB962C8B-B14F-4D97-AF65-F5344CB8AC3E}">
        <p14:creationId xmlns:p14="http://schemas.microsoft.com/office/powerpoint/2010/main" val="2992506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比翼平台</a:t>
              </a:r>
              <a:r>
                <a:rPr lang="en-US" altLang="zh-CN" sz="1800" b="1" kern="0" dirty="0">
                  <a:solidFill>
                    <a:srgbClr val="073165"/>
                  </a:solidFill>
                  <a:ea typeface="微软雅黑" panose="020B0503020204020204" charset="-122"/>
                </a:rPr>
                <a:t>K8S</a:t>
              </a:r>
              <a:r>
                <a:rPr lang="zh-CN" altLang="en-US" sz="1800" b="1" kern="0" dirty="0">
                  <a:solidFill>
                    <a:srgbClr val="073165"/>
                  </a:solidFill>
                  <a:ea typeface="微软雅黑" panose="020B0503020204020204" charset="-122"/>
                </a:rPr>
                <a:t>集群部署步骤</a:t>
              </a:r>
            </a:p>
          </p:txBody>
        </p:sp>
      </p:grpSp>
      <p:sp>
        <p:nvSpPr>
          <p:cNvPr id="7" name="矩形 6">
            <a:extLst>
              <a:ext uri="{FF2B5EF4-FFF2-40B4-BE49-F238E27FC236}">
                <a16:creationId xmlns:a16="http://schemas.microsoft.com/office/drawing/2014/main" id="{BDCCC0B3-72F6-4F96-86AB-58B9478E90B8}"/>
              </a:ext>
            </a:extLst>
          </p:cNvPr>
          <p:cNvSpPr/>
          <p:nvPr/>
        </p:nvSpPr>
        <p:spPr>
          <a:xfrm>
            <a:off x="695569" y="1124600"/>
            <a:ext cx="10951486" cy="4573175"/>
          </a:xfrm>
          <a:prstGeom prst="rect">
            <a:avLst/>
          </a:prstGeom>
        </p:spPr>
        <p:txBody>
          <a:bodyPr wrap="square">
            <a:spAutoFit/>
          </a:bodyPr>
          <a:lstStyle/>
          <a:p>
            <a:pPr defTabSz="1219170">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在</a:t>
            </a:r>
            <a:r>
              <a:rPr lang="en-US" altLang="zh-CN" sz="2000" b="1" dirty="0">
                <a:solidFill>
                  <a:schemeClr val="bg1"/>
                </a:solidFill>
                <a:latin typeface="微软雅黑" panose="020B0503020204020204" pitchFamily="34" charset="-122"/>
                <a:ea typeface="微软雅黑" panose="020B0503020204020204" pitchFamily="34" charset="-122"/>
              </a:rPr>
              <a:t>ansible</a:t>
            </a:r>
            <a:r>
              <a:rPr lang="zh-CN" altLang="en-US" sz="2000" b="1" dirty="0">
                <a:solidFill>
                  <a:schemeClr val="bg1"/>
                </a:solidFill>
                <a:latin typeface="微软雅黑" panose="020B0503020204020204" pitchFamily="34" charset="-122"/>
                <a:ea typeface="微软雅黑" panose="020B0503020204020204" pitchFamily="34" charset="-122"/>
              </a:rPr>
              <a:t>控制端 开始安装</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分步安装</a:t>
            </a: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ansible-playbook 01.prepare.yml</a:t>
            </a: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ansible-playbook 02.etcd.yml</a:t>
            </a: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ansible-playbook 03.docker.yml</a:t>
            </a: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ansible-playbook 04.kube-master.yml</a:t>
            </a: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ansible-playbook 05.kube-node.yml</a:t>
            </a: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ansible-playbook 06.network.yml</a:t>
            </a: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ansible-playbook 07.cluster-addon.yml</a:t>
            </a: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一步安装</a:t>
            </a:r>
          </a:p>
          <a:p>
            <a:pPr marL="342900" indent="-342900" defTabSz="1219170">
              <a:lnSpc>
                <a:spcPct val="150000"/>
              </a:lnSpc>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#ansible-playbook 90.setup.yml</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6906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a:solidFill>
                    <a:srgbClr val="073165"/>
                  </a:solidFill>
                  <a:ea typeface="微软雅黑" panose="020B0503020204020204" charset="-122"/>
                </a:rPr>
                <a:t>Helm</a:t>
              </a:r>
              <a:r>
                <a:rPr lang="zh-CN" altLang="en-US" sz="1800" b="1" kern="0" dirty="0">
                  <a:solidFill>
                    <a:srgbClr val="073165"/>
                  </a:solidFill>
                  <a:ea typeface="微软雅黑" panose="020B0503020204020204" charset="-122"/>
                </a:rPr>
                <a:t>的应用部署</a:t>
              </a:r>
            </a:p>
          </p:txBody>
        </p:sp>
      </p:grpSp>
      <p:sp>
        <p:nvSpPr>
          <p:cNvPr id="3" name="文本框 2">
            <a:extLst>
              <a:ext uri="{FF2B5EF4-FFF2-40B4-BE49-F238E27FC236}">
                <a16:creationId xmlns:a16="http://schemas.microsoft.com/office/drawing/2014/main" id="{844205D6-FFB0-4E84-9D46-A46C6718B768}"/>
              </a:ext>
            </a:extLst>
          </p:cNvPr>
          <p:cNvSpPr txBox="1"/>
          <p:nvPr/>
        </p:nvSpPr>
        <p:spPr>
          <a:xfrm>
            <a:off x="707135" y="1219201"/>
            <a:ext cx="5388865" cy="3785652"/>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Helm : The package manager for Kubernetes</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优势：</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简化应用部署，管理部署复杂性</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方便升级</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方便回滚</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solidFill>
                  <a:schemeClr val="bg1"/>
                </a:solidFill>
                <a:latin typeface="微软雅黑" panose="020B0503020204020204" pitchFamily="34" charset="-122"/>
                <a:ea typeface="微软雅黑" panose="020B0503020204020204" pitchFamily="34" charset="-122"/>
              </a:rPr>
              <a:t>分享简单</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1F84B78F-7DD3-43A4-BE7D-A24074CB3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562" y="1219201"/>
            <a:ext cx="4861560" cy="3649980"/>
          </a:xfrm>
          <a:prstGeom prst="rect">
            <a:avLst/>
          </a:prstGeom>
        </p:spPr>
      </p:pic>
    </p:spTree>
    <p:extLst>
      <p:ext uri="{BB962C8B-B14F-4D97-AF65-F5344CB8AC3E}">
        <p14:creationId xmlns:p14="http://schemas.microsoft.com/office/powerpoint/2010/main" val="746782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a:solidFill>
                    <a:srgbClr val="073165"/>
                  </a:solidFill>
                  <a:ea typeface="微软雅黑" panose="020B0503020204020204" charset="-122"/>
                </a:rPr>
                <a:t>Helm</a:t>
              </a:r>
              <a:r>
                <a:rPr lang="zh-CN" altLang="en-US" sz="1800" b="1" kern="0" dirty="0">
                  <a:solidFill>
                    <a:srgbClr val="073165"/>
                  </a:solidFill>
                  <a:ea typeface="微软雅黑" panose="020B0503020204020204" charset="-122"/>
                </a:rPr>
                <a:t>的应用部署</a:t>
              </a:r>
            </a:p>
          </p:txBody>
        </p:sp>
      </p:grpSp>
      <p:sp>
        <p:nvSpPr>
          <p:cNvPr id="3" name="文本框 2">
            <a:extLst>
              <a:ext uri="{FF2B5EF4-FFF2-40B4-BE49-F238E27FC236}">
                <a16:creationId xmlns:a16="http://schemas.microsoft.com/office/drawing/2014/main" id="{844205D6-FFB0-4E84-9D46-A46C6718B768}"/>
              </a:ext>
            </a:extLst>
          </p:cNvPr>
          <p:cNvSpPr txBox="1"/>
          <p:nvPr/>
        </p:nvSpPr>
        <p:spPr>
          <a:xfrm>
            <a:off x="707135" y="1219200"/>
            <a:ext cx="9225759" cy="3046988"/>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helm install --name my-release </a:t>
            </a: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--set </a:t>
            </a:r>
            <a:r>
              <a:rPr lang="en-US" altLang="zh-CN" sz="2400" dirty="0" err="1">
                <a:solidFill>
                  <a:schemeClr val="bg1"/>
                </a:solidFill>
                <a:latin typeface="微软雅黑" panose="020B0503020204020204" pitchFamily="34" charset="-122"/>
                <a:ea typeface="微软雅黑" panose="020B0503020204020204" pitchFamily="34" charset="-122"/>
              </a:rPr>
              <a:t>mysqlRootPassword</a:t>
            </a:r>
            <a:r>
              <a:rPr lang="en-US" altLang="zh-CN" sz="2400" dirty="0">
                <a:solidFill>
                  <a:schemeClr val="bg1"/>
                </a:solidFill>
                <a:latin typeface="微软雅黑" panose="020B0503020204020204" pitchFamily="34" charset="-122"/>
                <a:ea typeface="微软雅黑" panose="020B0503020204020204" pitchFamily="34" charset="-122"/>
              </a:rPr>
              <a:t>=</a:t>
            </a:r>
            <a:r>
              <a:rPr lang="en-US" altLang="zh-CN" sz="2400" dirty="0" err="1">
                <a:solidFill>
                  <a:schemeClr val="bg1"/>
                </a:solidFill>
                <a:latin typeface="微软雅黑" panose="020B0503020204020204" pitchFamily="34" charset="-122"/>
                <a:ea typeface="微软雅黑" panose="020B0503020204020204" pitchFamily="34" charset="-122"/>
              </a:rPr>
              <a:t>secretpassword</a:t>
            </a:r>
            <a:r>
              <a:rPr lang="en-US" altLang="zh-CN" sz="2400" dirty="0">
                <a:solidFill>
                  <a:schemeClr val="bg1"/>
                </a:solidFill>
                <a:latin typeface="微软雅黑" panose="020B0503020204020204" pitchFamily="34" charset="-122"/>
                <a:ea typeface="微软雅黑" panose="020B0503020204020204" pitchFamily="34" charset="-122"/>
              </a:rPr>
              <a:t>,</a:t>
            </a:r>
          </a:p>
          <a:p>
            <a:r>
              <a:rPr lang="en-US" altLang="zh-CN" sz="2400" dirty="0" err="1">
                <a:solidFill>
                  <a:schemeClr val="bg1"/>
                </a:solidFill>
                <a:latin typeface="微软雅黑" panose="020B0503020204020204" pitchFamily="34" charset="-122"/>
                <a:ea typeface="微软雅黑" panose="020B0503020204020204" pitchFamily="34" charset="-122"/>
              </a:rPr>
              <a:t>mysqlUser</a:t>
            </a:r>
            <a:r>
              <a:rPr lang="en-US" altLang="zh-CN" sz="2400" dirty="0">
                <a:solidFill>
                  <a:schemeClr val="bg1"/>
                </a:solidFill>
                <a:latin typeface="微软雅黑" panose="020B0503020204020204" pitchFamily="34" charset="-122"/>
                <a:ea typeface="微软雅黑" panose="020B0503020204020204" pitchFamily="34" charset="-122"/>
              </a:rPr>
              <a:t>=my-user,</a:t>
            </a:r>
          </a:p>
          <a:p>
            <a:r>
              <a:rPr lang="en-US" altLang="zh-CN" sz="2400" dirty="0" err="1">
                <a:solidFill>
                  <a:schemeClr val="bg1"/>
                </a:solidFill>
                <a:latin typeface="微软雅黑" panose="020B0503020204020204" pitchFamily="34" charset="-122"/>
                <a:ea typeface="微软雅黑" panose="020B0503020204020204" pitchFamily="34" charset="-122"/>
              </a:rPr>
              <a:t>mysqlPassword</a:t>
            </a:r>
            <a:r>
              <a:rPr lang="en-US" altLang="zh-CN" sz="2400" dirty="0">
                <a:solidFill>
                  <a:schemeClr val="bg1"/>
                </a:solidFill>
                <a:latin typeface="微软雅黑" panose="020B0503020204020204" pitchFamily="34" charset="-122"/>
                <a:ea typeface="微软雅黑" panose="020B0503020204020204" pitchFamily="34" charset="-122"/>
              </a:rPr>
              <a:t>=my-password,</a:t>
            </a:r>
          </a:p>
          <a:p>
            <a:r>
              <a:rPr lang="en-US" altLang="zh-CN" sz="2400" dirty="0" err="1">
                <a:solidFill>
                  <a:schemeClr val="bg1"/>
                </a:solidFill>
                <a:latin typeface="微软雅黑" panose="020B0503020204020204" pitchFamily="34" charset="-122"/>
                <a:ea typeface="微软雅黑" panose="020B0503020204020204" pitchFamily="34" charset="-122"/>
              </a:rPr>
              <a:t>mysqlDatabase</a:t>
            </a:r>
            <a:r>
              <a:rPr lang="en-US" altLang="zh-CN" sz="2400" dirty="0">
                <a:solidFill>
                  <a:schemeClr val="bg1"/>
                </a:solidFill>
                <a:latin typeface="微软雅黑" panose="020B0503020204020204" pitchFamily="34" charset="-122"/>
                <a:ea typeface="微软雅黑" panose="020B0503020204020204" pitchFamily="34" charset="-122"/>
              </a:rPr>
              <a:t>=my-database</a:t>
            </a: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stable/</a:t>
            </a:r>
            <a:r>
              <a:rPr lang="en-US" altLang="zh-CN" sz="2400" dirty="0" err="1">
                <a:solidFill>
                  <a:schemeClr val="bg1"/>
                </a:solidFill>
                <a:latin typeface="微软雅黑" panose="020B0503020204020204" pitchFamily="34" charset="-122"/>
                <a:ea typeface="微软雅黑" panose="020B0503020204020204" pitchFamily="34" charset="-122"/>
              </a:rPr>
              <a:t>mysql</a:t>
            </a:r>
            <a:endParaRPr lang="en-US" altLang="zh-CN" sz="2400"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83A770-6B33-41A5-9D3E-619C2B244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540" y="1219200"/>
            <a:ext cx="1266825" cy="1266825"/>
          </a:xfrm>
          <a:prstGeom prst="rect">
            <a:avLst/>
          </a:prstGeom>
        </p:spPr>
      </p:pic>
    </p:spTree>
    <p:extLst>
      <p:ext uri="{BB962C8B-B14F-4D97-AF65-F5344CB8AC3E}">
        <p14:creationId xmlns:p14="http://schemas.microsoft.com/office/powerpoint/2010/main" val="36164855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a:solidFill>
                    <a:srgbClr val="073165"/>
                  </a:solidFill>
                  <a:ea typeface="微软雅黑" panose="020B0503020204020204" charset="-122"/>
                </a:rPr>
                <a:t>Prometheus</a:t>
              </a:r>
              <a:r>
                <a:rPr lang="zh-CN" altLang="en-US" sz="1800" b="1" kern="0" dirty="0">
                  <a:solidFill>
                    <a:srgbClr val="073165"/>
                  </a:solidFill>
                  <a:ea typeface="微软雅黑" panose="020B0503020204020204" charset="-122"/>
                </a:rPr>
                <a:t>的监控告警</a:t>
              </a:r>
            </a:p>
          </p:txBody>
        </p:sp>
      </p:grpSp>
      <p:sp>
        <p:nvSpPr>
          <p:cNvPr id="7" name="文本框 6">
            <a:extLst>
              <a:ext uri="{FF2B5EF4-FFF2-40B4-BE49-F238E27FC236}">
                <a16:creationId xmlns:a16="http://schemas.microsoft.com/office/drawing/2014/main" id="{9C7CD413-1D14-44B1-8C70-AB3A71DC7590}"/>
              </a:ext>
            </a:extLst>
          </p:cNvPr>
          <p:cNvSpPr txBox="1"/>
          <p:nvPr/>
        </p:nvSpPr>
        <p:spPr>
          <a:xfrm>
            <a:off x="1344705" y="1117652"/>
            <a:ext cx="9144001" cy="5250639"/>
          </a:xfrm>
          <a:prstGeom prst="rect">
            <a:avLst/>
          </a:prstGeom>
          <a:solidFill>
            <a:schemeClr val="bg1"/>
          </a:solidFill>
        </p:spPr>
        <p:txBody>
          <a:bodyPr wrap="square" rtlCol="0">
            <a:spAutoFit/>
          </a:bodyPr>
          <a:lstStyle/>
          <a:p>
            <a:endParaRPr lang="zh-CN" altLang="en-US" dirty="0"/>
          </a:p>
        </p:txBody>
      </p:sp>
      <p:pic>
        <p:nvPicPr>
          <p:cNvPr id="11" name="图片 10">
            <a:extLst>
              <a:ext uri="{FF2B5EF4-FFF2-40B4-BE49-F238E27FC236}">
                <a16:creationId xmlns:a16="http://schemas.microsoft.com/office/drawing/2014/main" id="{C6E6F70C-A954-4030-B2A9-9B2F18729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384" y="1290918"/>
            <a:ext cx="8194617" cy="4919196"/>
          </a:xfrm>
          <a:prstGeom prst="rect">
            <a:avLst/>
          </a:prstGeom>
        </p:spPr>
      </p:pic>
    </p:spTree>
    <p:extLst>
      <p:ext uri="{BB962C8B-B14F-4D97-AF65-F5344CB8AC3E}">
        <p14:creationId xmlns:p14="http://schemas.microsoft.com/office/powerpoint/2010/main" val="41471740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a:solidFill>
                    <a:srgbClr val="073165"/>
                  </a:solidFill>
                  <a:ea typeface="微软雅黑" panose="020B0503020204020204" charset="-122"/>
                </a:rPr>
                <a:t>Prometheus</a:t>
              </a:r>
              <a:r>
                <a:rPr lang="zh-CN" altLang="en-US" sz="1800" b="1" kern="0" dirty="0">
                  <a:solidFill>
                    <a:srgbClr val="073165"/>
                  </a:solidFill>
                  <a:ea typeface="微软雅黑" panose="020B0503020204020204" charset="-122"/>
                </a:rPr>
                <a:t>的监控告警</a:t>
              </a:r>
            </a:p>
          </p:txBody>
        </p:sp>
      </p:grpSp>
      <p:pic>
        <p:nvPicPr>
          <p:cNvPr id="6" name="图片 5">
            <a:extLst>
              <a:ext uri="{FF2B5EF4-FFF2-40B4-BE49-F238E27FC236}">
                <a16:creationId xmlns:a16="http://schemas.microsoft.com/office/drawing/2014/main" id="{1BB5DD21-A5D4-43B1-BF76-D781859FBC9A}"/>
              </a:ext>
            </a:extLst>
          </p:cNvPr>
          <p:cNvPicPr>
            <a:picLocks noChangeAspect="1"/>
          </p:cNvPicPr>
          <p:nvPr/>
        </p:nvPicPr>
        <p:blipFill>
          <a:blip r:embed="rId3"/>
          <a:stretch>
            <a:fillRect/>
          </a:stretch>
        </p:blipFill>
        <p:spPr>
          <a:xfrm>
            <a:off x="905691" y="1284676"/>
            <a:ext cx="7785463" cy="4860511"/>
          </a:xfrm>
          <a:prstGeom prst="rect">
            <a:avLst/>
          </a:prstGeom>
        </p:spPr>
      </p:pic>
    </p:spTree>
    <p:extLst>
      <p:ext uri="{BB962C8B-B14F-4D97-AF65-F5344CB8AC3E}">
        <p14:creationId xmlns:p14="http://schemas.microsoft.com/office/powerpoint/2010/main" val="767123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a:solidFill>
                    <a:srgbClr val="073165"/>
                  </a:solidFill>
                  <a:ea typeface="微软雅黑" panose="020B0503020204020204" charset="-122"/>
                </a:rPr>
                <a:t>EFK</a:t>
              </a:r>
              <a:r>
                <a:rPr lang="zh-CN" altLang="en-US" sz="1800" b="1" kern="0" dirty="0">
                  <a:solidFill>
                    <a:srgbClr val="073165"/>
                  </a:solidFill>
                  <a:ea typeface="微软雅黑" panose="020B0503020204020204" charset="-122"/>
                </a:rPr>
                <a:t>的日志管理</a:t>
              </a:r>
            </a:p>
          </p:txBody>
        </p:sp>
      </p:grpSp>
      <p:sp>
        <p:nvSpPr>
          <p:cNvPr id="3" name="文本框 2">
            <a:extLst>
              <a:ext uri="{FF2B5EF4-FFF2-40B4-BE49-F238E27FC236}">
                <a16:creationId xmlns:a16="http://schemas.microsoft.com/office/drawing/2014/main" id="{844205D6-FFB0-4E84-9D46-A46C6718B768}"/>
              </a:ext>
            </a:extLst>
          </p:cNvPr>
          <p:cNvSpPr txBox="1"/>
          <p:nvPr/>
        </p:nvSpPr>
        <p:spPr>
          <a:xfrm>
            <a:off x="707135" y="1219200"/>
            <a:ext cx="9225759" cy="16890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Elasticsearch </a:t>
            </a:r>
            <a:r>
              <a:rPr lang="zh-CN" altLang="en-US" sz="2400" dirty="0">
                <a:solidFill>
                  <a:schemeClr val="bg1"/>
                </a:solidFill>
                <a:latin typeface="微软雅黑" panose="020B0503020204020204" pitchFamily="34" charset="-122"/>
                <a:ea typeface="微软雅黑" panose="020B0503020204020204" pitchFamily="34" charset="-122"/>
              </a:rPr>
              <a:t>是日志存储和日志搜索引擎</a:t>
            </a:r>
            <a:endParaRPr lang="en-US" altLang="zh-CN" sz="24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400" dirty="0" err="1">
                <a:solidFill>
                  <a:schemeClr val="bg1"/>
                </a:solidFill>
                <a:latin typeface="微软雅黑" panose="020B0503020204020204" pitchFamily="34" charset="-122"/>
                <a:ea typeface="微软雅黑" panose="020B0503020204020204" pitchFamily="34" charset="-122"/>
              </a:rPr>
              <a:t>Fluentd</a:t>
            </a:r>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负责把</a:t>
            </a:r>
            <a:r>
              <a:rPr lang="en-US" altLang="zh-CN" sz="2400" dirty="0">
                <a:solidFill>
                  <a:schemeClr val="bg1"/>
                </a:solidFill>
                <a:latin typeface="微软雅黑" panose="020B0503020204020204" pitchFamily="34" charset="-122"/>
                <a:ea typeface="微软雅黑" panose="020B0503020204020204" pitchFamily="34" charset="-122"/>
              </a:rPr>
              <a:t>k8s</a:t>
            </a:r>
            <a:r>
              <a:rPr lang="zh-CN" altLang="en-US" sz="2400" dirty="0">
                <a:solidFill>
                  <a:schemeClr val="bg1"/>
                </a:solidFill>
                <a:latin typeface="微软雅黑" panose="020B0503020204020204" pitchFamily="34" charset="-122"/>
                <a:ea typeface="微软雅黑" panose="020B0503020204020204" pitchFamily="34" charset="-122"/>
              </a:rPr>
              <a:t>集群的日志发送给 </a:t>
            </a:r>
            <a:r>
              <a:rPr lang="en-US" altLang="zh-CN" sz="2400" dirty="0">
                <a:solidFill>
                  <a:schemeClr val="bg1"/>
                </a:solidFill>
                <a:latin typeface="微软雅黑" panose="020B0503020204020204" pitchFamily="34" charset="-122"/>
                <a:ea typeface="微软雅黑" panose="020B0503020204020204" pitchFamily="34" charset="-122"/>
              </a:rPr>
              <a:t>Elasticsearch</a:t>
            </a:r>
          </a:p>
          <a:p>
            <a:pPr marL="342900" indent="-342900">
              <a:lnSpc>
                <a:spcPct val="150000"/>
              </a:lnSpc>
              <a:buFont typeface="Arial" panose="020B0604020202020204" pitchFamily="34" charset="0"/>
              <a:buChar char="•"/>
            </a:pPr>
            <a:r>
              <a:rPr lang="en-US" altLang="zh-CN" sz="2400" dirty="0">
                <a:solidFill>
                  <a:schemeClr val="bg1"/>
                </a:solidFill>
                <a:latin typeface="微软雅黑" panose="020B0503020204020204" pitchFamily="34" charset="-122"/>
                <a:ea typeface="微软雅黑" panose="020B0503020204020204" pitchFamily="34" charset="-122"/>
              </a:rPr>
              <a:t>Kibana </a:t>
            </a:r>
            <a:r>
              <a:rPr lang="zh-CN" altLang="en-US" sz="2400" dirty="0">
                <a:solidFill>
                  <a:schemeClr val="bg1"/>
                </a:solidFill>
                <a:latin typeface="微软雅黑" panose="020B0503020204020204" pitchFamily="34" charset="-122"/>
                <a:ea typeface="微软雅黑" panose="020B0503020204020204" pitchFamily="34" charset="-122"/>
              </a:rPr>
              <a:t>则是可视化界面查看和检索存储在 </a:t>
            </a:r>
            <a:r>
              <a:rPr lang="en-US" altLang="zh-CN" sz="2400" dirty="0">
                <a:solidFill>
                  <a:schemeClr val="bg1"/>
                </a:solidFill>
                <a:latin typeface="微软雅黑" panose="020B0503020204020204" pitchFamily="34" charset="-122"/>
                <a:ea typeface="微软雅黑" panose="020B0503020204020204" pitchFamily="34" charset="-122"/>
              </a:rPr>
              <a:t>ES </a:t>
            </a:r>
            <a:r>
              <a:rPr lang="zh-CN" altLang="en-US" sz="2400" dirty="0">
                <a:solidFill>
                  <a:schemeClr val="bg1"/>
                </a:solidFill>
                <a:latin typeface="微软雅黑" panose="020B0503020204020204" pitchFamily="34" charset="-122"/>
                <a:ea typeface="微软雅黑" panose="020B0503020204020204" pitchFamily="34" charset="-122"/>
              </a:rPr>
              <a:t>中的数据</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69105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a:solidFill>
                    <a:srgbClr val="073165"/>
                  </a:solidFill>
                  <a:ea typeface="微软雅黑" panose="020B0503020204020204" charset="-122"/>
                </a:rPr>
                <a:t>EFK</a:t>
              </a:r>
              <a:r>
                <a:rPr lang="zh-CN" altLang="en-US" sz="1800" b="1" kern="0" dirty="0">
                  <a:solidFill>
                    <a:srgbClr val="073165"/>
                  </a:solidFill>
                  <a:ea typeface="微软雅黑" panose="020B0503020204020204" charset="-122"/>
                </a:rPr>
                <a:t>的日志管理</a:t>
              </a:r>
            </a:p>
          </p:txBody>
        </p:sp>
      </p:grpSp>
      <p:pic>
        <p:nvPicPr>
          <p:cNvPr id="5" name="图片 4">
            <a:extLst>
              <a:ext uri="{FF2B5EF4-FFF2-40B4-BE49-F238E27FC236}">
                <a16:creationId xmlns:a16="http://schemas.microsoft.com/office/drawing/2014/main" id="{6FB49A99-0982-4AD3-9611-5906DE882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8" y="1096325"/>
            <a:ext cx="8650943" cy="5079104"/>
          </a:xfrm>
          <a:prstGeom prst="rect">
            <a:avLst/>
          </a:prstGeom>
        </p:spPr>
      </p:pic>
    </p:spTree>
    <p:extLst>
      <p:ext uri="{BB962C8B-B14F-4D97-AF65-F5344CB8AC3E}">
        <p14:creationId xmlns:p14="http://schemas.microsoft.com/office/powerpoint/2010/main" val="4156891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 2">
            <a:extLst>
              <a:ext uri="{FF2B5EF4-FFF2-40B4-BE49-F238E27FC236}">
                <a16:creationId xmlns:a16="http://schemas.microsoft.com/office/drawing/2014/main" id="{BD633D48-1858-4FDC-832F-1C62215CE820}"/>
              </a:ext>
            </a:extLst>
          </p:cNvPr>
          <p:cNvGrpSpPr/>
          <p:nvPr/>
        </p:nvGrpSpPr>
        <p:grpSpPr>
          <a:xfrm>
            <a:off x="-128787" y="364171"/>
            <a:ext cx="2395469" cy="384532"/>
            <a:chOff x="-93688" y="426956"/>
            <a:chExt cx="2199493" cy="384532"/>
          </a:xfrm>
        </p:grpSpPr>
        <p:sp>
          <p:nvSpPr>
            <p:cNvPr id="14" name="圆角矩形 1">
              <a:extLst>
                <a:ext uri="{FF2B5EF4-FFF2-40B4-BE49-F238E27FC236}">
                  <a16:creationId xmlns:a16="http://schemas.microsoft.com/office/drawing/2014/main" id="{8C5E0856-8E2D-488E-A033-0591B66D279D}"/>
                </a:ext>
              </a:extLst>
            </p:cNvPr>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A528DC9-6455-43DD-8C0F-1D23891787A3}"/>
                </a:ext>
              </a:extLst>
            </p:cNvPr>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什么是容器</a:t>
              </a:r>
            </a:p>
          </p:txBody>
        </p:sp>
      </p:grpSp>
      <p:pic>
        <p:nvPicPr>
          <p:cNvPr id="9" name="图片 8">
            <a:extLst>
              <a:ext uri="{FF2B5EF4-FFF2-40B4-BE49-F238E27FC236}">
                <a16:creationId xmlns:a16="http://schemas.microsoft.com/office/drawing/2014/main" id="{9496F89D-BD7E-48C6-A49F-90BAB83CA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475" y="1120675"/>
            <a:ext cx="2848850" cy="2291888"/>
          </a:xfrm>
          <a:prstGeom prst="rect">
            <a:avLst/>
          </a:prstGeom>
        </p:spPr>
      </p:pic>
      <p:sp>
        <p:nvSpPr>
          <p:cNvPr id="10" name="矩形 9">
            <a:extLst>
              <a:ext uri="{FF2B5EF4-FFF2-40B4-BE49-F238E27FC236}">
                <a16:creationId xmlns:a16="http://schemas.microsoft.com/office/drawing/2014/main" id="{E5C9344B-02E5-48B5-8968-43B182646C42}"/>
              </a:ext>
            </a:extLst>
          </p:cNvPr>
          <p:cNvSpPr/>
          <p:nvPr/>
        </p:nvSpPr>
        <p:spPr>
          <a:xfrm>
            <a:off x="726828" y="1120675"/>
            <a:ext cx="6560663" cy="3477875"/>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容器是一种轻量级的虚拟化技术，在共享内核的基础上，基于 </a:t>
            </a:r>
            <a:r>
              <a:rPr lang="en-US" altLang="zh-CN" sz="2000" dirty="0">
                <a:solidFill>
                  <a:schemeClr val="bg1"/>
                </a:solidFill>
                <a:latin typeface="微软雅黑" panose="020B0503020204020204" pitchFamily="34" charset="-122"/>
                <a:ea typeface="微软雅黑" panose="020B0503020204020204" pitchFamily="34" charset="-122"/>
              </a:rPr>
              <a:t>namespace </a:t>
            </a:r>
            <a:r>
              <a:rPr lang="zh-CN" altLang="en-US" sz="2000" dirty="0">
                <a:solidFill>
                  <a:schemeClr val="bg1"/>
                </a:solidFill>
                <a:latin typeface="微软雅黑" panose="020B0503020204020204" pitchFamily="34" charset="-122"/>
                <a:ea typeface="微软雅黑" panose="020B0503020204020204" pitchFamily="34" charset="-122"/>
              </a:rPr>
              <a:t>和 </a:t>
            </a:r>
            <a:r>
              <a:rPr lang="en-US" altLang="zh-CN" sz="2000" dirty="0" err="1">
                <a:solidFill>
                  <a:schemeClr val="bg1"/>
                </a:solidFill>
                <a:latin typeface="微软雅黑" panose="020B0503020204020204" pitchFamily="34" charset="-122"/>
                <a:ea typeface="微软雅黑" panose="020B0503020204020204" pitchFamily="34" charset="-122"/>
              </a:rPr>
              <a:t>cgroup</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技术做到进程的资源隔离和限制。</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容器跟虚拟机比起来，少了一层 </a:t>
            </a:r>
            <a:r>
              <a:rPr lang="en-US" altLang="zh-CN" sz="2000" dirty="0">
                <a:solidFill>
                  <a:schemeClr val="bg1"/>
                </a:solidFill>
                <a:latin typeface="微软雅黑" panose="020B0503020204020204" pitchFamily="34" charset="-122"/>
                <a:ea typeface="微软雅黑" panose="020B0503020204020204" pitchFamily="34" charset="-122"/>
              </a:rPr>
              <a:t>hypervisor </a:t>
            </a:r>
            <a:r>
              <a:rPr lang="zh-CN" altLang="en-US" sz="2000" dirty="0">
                <a:solidFill>
                  <a:schemeClr val="bg1"/>
                </a:solidFill>
                <a:latin typeface="微软雅黑" panose="020B0503020204020204" pitchFamily="34" charset="-122"/>
                <a:ea typeface="微软雅黑" panose="020B0503020204020204" pitchFamily="34" charset="-122"/>
              </a:rPr>
              <a:t>层。</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容器将应用程序与该程序的依赖，打包在容器镜像里面。运行这个镜像，就会生成一个虚拟容器。程序在这个虚拟容器里运行，就好像在真实的物理机上运行一样。有了 </a:t>
            </a:r>
            <a:r>
              <a:rPr lang="en-US" altLang="zh-CN" sz="2000" dirty="0">
                <a:solidFill>
                  <a:schemeClr val="bg1"/>
                </a:solidFill>
                <a:latin typeface="微软雅黑" panose="020B0503020204020204" pitchFamily="34" charset="-122"/>
                <a:ea typeface="微软雅黑" panose="020B0503020204020204" pitchFamily="34" charset="-122"/>
              </a:rPr>
              <a:t>Docker</a:t>
            </a:r>
            <a:r>
              <a:rPr lang="zh-CN" altLang="en-US" sz="2000" dirty="0">
                <a:solidFill>
                  <a:schemeClr val="bg1"/>
                </a:solidFill>
                <a:latin typeface="微软雅黑" panose="020B0503020204020204" pitchFamily="34" charset="-122"/>
                <a:ea typeface="微软雅黑" panose="020B0503020204020204" pitchFamily="34" charset="-122"/>
              </a:rPr>
              <a:t>，就不用担心环境问题。</a:t>
            </a:r>
            <a:endParaRPr lang="en-US" altLang="zh-CN" sz="2000" dirty="0">
              <a:solidFill>
                <a:schemeClr val="bg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C4AF16F-AF7C-4B29-82DC-201D1547C58D}"/>
              </a:ext>
            </a:extLst>
          </p:cNvPr>
          <p:cNvPicPr>
            <a:picLocks noChangeAspect="1"/>
          </p:cNvPicPr>
          <p:nvPr/>
        </p:nvPicPr>
        <p:blipFill>
          <a:blip r:embed="rId4"/>
          <a:stretch>
            <a:fillRect/>
          </a:stretch>
        </p:blipFill>
        <p:spPr>
          <a:xfrm>
            <a:off x="7955476" y="3973945"/>
            <a:ext cx="2848850" cy="1424425"/>
          </a:xfrm>
          <a:prstGeom prst="rect">
            <a:avLst/>
          </a:prstGeom>
        </p:spPr>
      </p:pic>
    </p:spTree>
    <p:extLst>
      <p:ext uri="{BB962C8B-B14F-4D97-AF65-F5344CB8AC3E}">
        <p14:creationId xmlns:p14="http://schemas.microsoft.com/office/powerpoint/2010/main" val="33448490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err="1">
                  <a:solidFill>
                    <a:srgbClr val="073165"/>
                  </a:solidFill>
                  <a:ea typeface="微软雅黑" panose="020B0503020204020204" charset="-122"/>
                </a:rPr>
                <a:t>Istio</a:t>
              </a:r>
              <a:r>
                <a:rPr lang="zh-CN" altLang="en-US" sz="1800" b="1" kern="0" dirty="0">
                  <a:solidFill>
                    <a:srgbClr val="073165"/>
                  </a:solidFill>
                  <a:ea typeface="微软雅黑" panose="020B0503020204020204" charset="-122"/>
                </a:rPr>
                <a:t>的服务网格</a:t>
              </a:r>
            </a:p>
          </p:txBody>
        </p:sp>
      </p:grpSp>
      <p:pic>
        <p:nvPicPr>
          <p:cNvPr id="4" name="图片 3">
            <a:extLst>
              <a:ext uri="{FF2B5EF4-FFF2-40B4-BE49-F238E27FC236}">
                <a16:creationId xmlns:a16="http://schemas.microsoft.com/office/drawing/2014/main" id="{2C1CCFB3-18D4-4601-8DA8-B74FC9544574}"/>
              </a:ext>
            </a:extLst>
          </p:cNvPr>
          <p:cNvPicPr>
            <a:picLocks noChangeAspect="1"/>
          </p:cNvPicPr>
          <p:nvPr/>
        </p:nvPicPr>
        <p:blipFill>
          <a:blip r:embed="rId3"/>
          <a:stretch>
            <a:fillRect/>
          </a:stretch>
        </p:blipFill>
        <p:spPr>
          <a:xfrm>
            <a:off x="1039906" y="1656006"/>
            <a:ext cx="9942745" cy="3122182"/>
          </a:xfrm>
          <a:prstGeom prst="rect">
            <a:avLst/>
          </a:prstGeom>
        </p:spPr>
      </p:pic>
    </p:spTree>
    <p:extLst>
      <p:ext uri="{BB962C8B-B14F-4D97-AF65-F5344CB8AC3E}">
        <p14:creationId xmlns:p14="http://schemas.microsoft.com/office/powerpoint/2010/main" val="23751593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err="1">
                  <a:solidFill>
                    <a:srgbClr val="073165"/>
                  </a:solidFill>
                  <a:ea typeface="微软雅黑" panose="020B0503020204020204" charset="-122"/>
                </a:rPr>
                <a:t>Istio</a:t>
              </a:r>
              <a:r>
                <a:rPr lang="zh-CN" altLang="en-US" sz="1800" b="1" kern="0" dirty="0">
                  <a:solidFill>
                    <a:srgbClr val="073165"/>
                  </a:solidFill>
                  <a:ea typeface="微软雅黑" panose="020B0503020204020204" charset="-122"/>
                </a:rPr>
                <a:t>的服务网格</a:t>
              </a:r>
            </a:p>
          </p:txBody>
        </p:sp>
      </p:grpSp>
      <p:pic>
        <p:nvPicPr>
          <p:cNvPr id="5" name="图片 4">
            <a:extLst>
              <a:ext uri="{FF2B5EF4-FFF2-40B4-BE49-F238E27FC236}">
                <a16:creationId xmlns:a16="http://schemas.microsoft.com/office/drawing/2014/main" id="{8D00BE65-1786-40D7-8399-F108C775A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51" y="1436867"/>
            <a:ext cx="4559358" cy="3620062"/>
          </a:xfrm>
          <a:prstGeom prst="rect">
            <a:avLst/>
          </a:prstGeom>
        </p:spPr>
      </p:pic>
      <p:pic>
        <p:nvPicPr>
          <p:cNvPr id="7" name="图片 6">
            <a:extLst>
              <a:ext uri="{FF2B5EF4-FFF2-40B4-BE49-F238E27FC236}">
                <a16:creationId xmlns:a16="http://schemas.microsoft.com/office/drawing/2014/main" id="{FEEF2922-C267-4224-BA69-C3369A3B7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691" y="1453958"/>
            <a:ext cx="5705670" cy="3620063"/>
          </a:xfrm>
          <a:prstGeom prst="rect">
            <a:avLst/>
          </a:prstGeom>
        </p:spPr>
      </p:pic>
      <p:sp>
        <p:nvSpPr>
          <p:cNvPr id="11" name="箭头: 右 10">
            <a:extLst>
              <a:ext uri="{FF2B5EF4-FFF2-40B4-BE49-F238E27FC236}">
                <a16:creationId xmlns:a16="http://schemas.microsoft.com/office/drawing/2014/main" id="{5A341A57-4ABA-4680-83B5-BD8819B6CFCF}"/>
              </a:ext>
            </a:extLst>
          </p:cNvPr>
          <p:cNvSpPr/>
          <p:nvPr/>
        </p:nvSpPr>
        <p:spPr>
          <a:xfrm>
            <a:off x="5056094" y="3263990"/>
            <a:ext cx="860612" cy="384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88823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err="1">
                  <a:solidFill>
                    <a:srgbClr val="073165"/>
                  </a:solidFill>
                  <a:ea typeface="微软雅黑" panose="020B0503020204020204" charset="-122"/>
                </a:rPr>
                <a:t>Istio</a:t>
              </a:r>
              <a:r>
                <a:rPr lang="zh-CN" altLang="en-US" sz="1800" b="1" kern="0" dirty="0">
                  <a:solidFill>
                    <a:srgbClr val="073165"/>
                  </a:solidFill>
                  <a:ea typeface="微软雅黑" panose="020B0503020204020204" charset="-122"/>
                </a:rPr>
                <a:t>的服务网格</a:t>
              </a:r>
            </a:p>
          </p:txBody>
        </p:sp>
      </p:grpSp>
      <p:sp>
        <p:nvSpPr>
          <p:cNvPr id="3" name="文本框 2">
            <a:extLst>
              <a:ext uri="{FF2B5EF4-FFF2-40B4-BE49-F238E27FC236}">
                <a16:creationId xmlns:a16="http://schemas.microsoft.com/office/drawing/2014/main" id="{844205D6-FFB0-4E84-9D46-A46C6718B768}"/>
              </a:ext>
            </a:extLst>
          </p:cNvPr>
          <p:cNvSpPr txBox="1"/>
          <p:nvPr/>
        </p:nvSpPr>
        <p:spPr>
          <a:xfrm>
            <a:off x="707136" y="1219200"/>
            <a:ext cx="3041904" cy="1969770"/>
          </a:xfrm>
          <a:prstGeom prst="rect">
            <a:avLst/>
          </a:prstGeom>
          <a:noFill/>
        </p:spPr>
        <p:txBody>
          <a:bodyPr wrap="square" rtlCol="0">
            <a:spAutoFit/>
          </a:bodyPr>
          <a:lstStyle/>
          <a:p>
            <a:r>
              <a:rPr lang="zh-CN" altLang="en-US" sz="1600">
                <a:solidFill>
                  <a:schemeClr val="bg1"/>
                </a:solidFill>
                <a:latin typeface="微软雅黑" panose="020B0503020204020204" pitchFamily="34" charset="-122"/>
                <a:ea typeface="微软雅黑" panose="020B0503020204020204" pitchFamily="34" charset="-122"/>
              </a:rPr>
              <a:t>基于</a:t>
            </a:r>
            <a:r>
              <a:rPr lang="en-US" altLang="zh-CN" sz="1600">
                <a:solidFill>
                  <a:schemeClr val="bg1"/>
                </a:solidFill>
                <a:latin typeface="微软雅黑" panose="020B0503020204020204" pitchFamily="34" charset="-122"/>
                <a:ea typeface="微软雅黑" panose="020B0503020204020204" pitchFamily="34" charset="-122"/>
              </a:rPr>
              <a:t>Istio</a:t>
            </a:r>
            <a:r>
              <a:rPr lang="zh-CN" altLang="en-US" sz="1600">
                <a:solidFill>
                  <a:schemeClr val="bg1"/>
                </a:solidFill>
                <a:latin typeface="微软雅黑" panose="020B0503020204020204" pitchFamily="34" charset="-122"/>
                <a:ea typeface="微软雅黑" panose="020B0503020204020204" pitchFamily="34" charset="-122"/>
              </a:rPr>
              <a:t>的服务流量管理、灰度发布功能</a:t>
            </a:r>
            <a:endParaRPr lang="en-US" altLang="zh-CN" sz="1600">
              <a:solidFill>
                <a:schemeClr val="bg1"/>
              </a:solidFill>
              <a:latin typeface="微软雅黑" panose="020B0503020204020204" pitchFamily="34" charset="-122"/>
              <a:ea typeface="微软雅黑" panose="020B0503020204020204" pitchFamily="34" charset="-122"/>
            </a:endParaRPr>
          </a:p>
          <a:p>
            <a:endParaRPr lang="en-US" altLang="zh-CN" sz="1600">
              <a:solidFill>
                <a:schemeClr val="bg1"/>
              </a:solidFill>
              <a:latin typeface="微软雅黑" panose="020B0503020204020204" pitchFamily="34" charset="-122"/>
              <a:ea typeface="微软雅黑" panose="020B0503020204020204" pitchFamily="34" charset="-122"/>
            </a:endParaRPr>
          </a:p>
          <a:p>
            <a:r>
              <a:rPr lang="zh-CN" altLang="en-US" sz="1600">
                <a:solidFill>
                  <a:schemeClr val="bg1"/>
                </a:solidFill>
                <a:latin typeface="微软雅黑" panose="020B0503020204020204" pitchFamily="34" charset="-122"/>
                <a:ea typeface="微软雅黑" panose="020B0503020204020204" pitchFamily="34" charset="-122"/>
              </a:rPr>
              <a:t>实现根据客户端</a:t>
            </a:r>
            <a:r>
              <a:rPr lang="en-US" altLang="zh-CN" sz="1600">
                <a:solidFill>
                  <a:schemeClr val="bg1"/>
                </a:solidFill>
                <a:latin typeface="微软雅黑" panose="020B0503020204020204" pitchFamily="34" charset="-122"/>
                <a:ea typeface="微软雅黑" panose="020B0503020204020204" pitchFamily="34" charset="-122"/>
              </a:rPr>
              <a:t>cookie</a:t>
            </a:r>
            <a:r>
              <a:rPr lang="zh-CN" altLang="en-US" sz="1600">
                <a:solidFill>
                  <a:schemeClr val="bg1"/>
                </a:solidFill>
                <a:latin typeface="微软雅黑" panose="020B0503020204020204" pitchFamily="34" charset="-122"/>
                <a:ea typeface="微软雅黑" panose="020B0503020204020204" pitchFamily="34" charset="-122"/>
              </a:rPr>
              <a:t>等规则自动路由用户请求到不同的版本</a:t>
            </a:r>
            <a:endParaRPr lang="en-US" altLang="zh-CN" sz="160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140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140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140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B094D128-4EE6-430B-86D7-E4050E0A0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171" y="811488"/>
            <a:ext cx="3119657" cy="2743200"/>
          </a:xfrm>
          <a:prstGeom prst="rect">
            <a:avLst/>
          </a:prstGeom>
        </p:spPr>
      </p:pic>
      <p:pic>
        <p:nvPicPr>
          <p:cNvPr id="11" name="图片 10">
            <a:extLst>
              <a:ext uri="{FF2B5EF4-FFF2-40B4-BE49-F238E27FC236}">
                <a16:creationId xmlns:a16="http://schemas.microsoft.com/office/drawing/2014/main" id="{4F2ABF3F-DCCE-476D-8B97-0FCBA9CB9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970" y="811488"/>
            <a:ext cx="3123909" cy="2758412"/>
          </a:xfrm>
          <a:prstGeom prst="rect">
            <a:avLst/>
          </a:prstGeom>
        </p:spPr>
      </p:pic>
      <p:pic>
        <p:nvPicPr>
          <p:cNvPr id="14" name="图片 13">
            <a:extLst>
              <a:ext uri="{FF2B5EF4-FFF2-40B4-BE49-F238E27FC236}">
                <a16:creationId xmlns:a16="http://schemas.microsoft.com/office/drawing/2014/main" id="{6FF874BA-D177-4898-82AC-42ED2D4BA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6171" y="4013863"/>
            <a:ext cx="3196790" cy="1653512"/>
          </a:xfrm>
          <a:prstGeom prst="rect">
            <a:avLst/>
          </a:prstGeom>
        </p:spPr>
      </p:pic>
      <p:pic>
        <p:nvPicPr>
          <p:cNvPr id="16" name="图片 15">
            <a:extLst>
              <a:ext uri="{FF2B5EF4-FFF2-40B4-BE49-F238E27FC236}">
                <a16:creationId xmlns:a16="http://schemas.microsoft.com/office/drawing/2014/main" id="{12ED48CD-C25E-4341-ACF1-D428FCE4A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171" y="811488"/>
            <a:ext cx="5202853" cy="5038725"/>
          </a:xfrm>
          <a:prstGeom prst="rect">
            <a:avLst/>
          </a:prstGeom>
        </p:spPr>
      </p:pic>
    </p:spTree>
    <p:extLst>
      <p:ext uri="{BB962C8B-B14F-4D97-AF65-F5344CB8AC3E}">
        <p14:creationId xmlns:p14="http://schemas.microsoft.com/office/powerpoint/2010/main" val="857351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 7"/>
          <p:cNvGrpSpPr/>
          <p:nvPr/>
        </p:nvGrpSpPr>
        <p:grpSpPr>
          <a:xfrm>
            <a:off x="-93688" y="426956"/>
            <a:ext cx="3270841" cy="384532"/>
            <a:chOff x="-93688" y="426956"/>
            <a:chExt cx="2199493" cy="384532"/>
          </a:xfrm>
        </p:grpSpPr>
        <p:sp>
          <p:nvSpPr>
            <p:cNvPr id="9" name="圆角矩形 8"/>
            <p:cNvSpPr/>
            <p:nvPr/>
          </p:nvSpPr>
          <p:spPr>
            <a:xfrm>
              <a:off x="-93688" y="426956"/>
              <a:ext cx="2199493" cy="384532"/>
            </a:xfrm>
            <a:prstGeom prst="round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a:spLocks noChangeArrowheads="1"/>
            </p:cNvSpPr>
            <p:nvPr/>
          </p:nvSpPr>
          <p:spPr bwMode="auto">
            <a:xfrm>
              <a:off x="0" y="426956"/>
              <a:ext cx="2058657"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eaLnBrk="0" hangingPunct="0">
                <a:spcBef>
                  <a:spcPct val="20000"/>
                </a:spcBef>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eaLnBrk="0" hangingPunct="0">
                <a:spcBef>
                  <a:spcPct val="20000"/>
                </a:spcBef>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eaLnBrk="0" hangingPunct="0">
                <a:spcBef>
                  <a:spcPct val="20000"/>
                </a:spcBef>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eaLnBrk="0" hangingPunct="0">
                <a:spcBef>
                  <a:spcPct val="20000"/>
                </a:spcBef>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lvl="0" algn="ctr" eaLnBrk="1" fontAlgn="base" hangingPunct="1">
                <a:spcBef>
                  <a:spcPct val="0"/>
                </a:spcBef>
                <a:spcAft>
                  <a:spcPct val="0"/>
                </a:spcAft>
                <a:buNone/>
                <a:defRPr/>
              </a:pPr>
              <a:r>
                <a:rPr lang="zh-CN" altLang="en-US" sz="1800" b="1" kern="0" dirty="0">
                  <a:solidFill>
                    <a:srgbClr val="073165"/>
                  </a:solidFill>
                  <a:ea typeface="微软雅黑" panose="020B0503020204020204" charset="-122"/>
                </a:rPr>
                <a:t>基于</a:t>
              </a:r>
              <a:r>
                <a:rPr lang="en-US" altLang="zh-CN" sz="1800" b="1" kern="0" dirty="0" err="1">
                  <a:solidFill>
                    <a:srgbClr val="073165"/>
                  </a:solidFill>
                  <a:ea typeface="微软雅黑" panose="020B0503020204020204" charset="-122"/>
                </a:rPr>
                <a:t>Istio</a:t>
              </a:r>
              <a:r>
                <a:rPr lang="zh-CN" altLang="en-US" sz="1800" b="1" kern="0" dirty="0">
                  <a:solidFill>
                    <a:srgbClr val="073165"/>
                  </a:solidFill>
                  <a:ea typeface="微软雅黑" panose="020B0503020204020204" charset="-122"/>
                </a:rPr>
                <a:t>的服务网格</a:t>
              </a:r>
            </a:p>
          </p:txBody>
        </p:sp>
      </p:grpSp>
      <p:sp>
        <p:nvSpPr>
          <p:cNvPr id="3" name="文本框 2">
            <a:extLst>
              <a:ext uri="{FF2B5EF4-FFF2-40B4-BE49-F238E27FC236}">
                <a16:creationId xmlns:a16="http://schemas.microsoft.com/office/drawing/2014/main" id="{844205D6-FFB0-4E84-9D46-A46C6718B768}"/>
              </a:ext>
            </a:extLst>
          </p:cNvPr>
          <p:cNvSpPr txBox="1"/>
          <p:nvPr/>
        </p:nvSpPr>
        <p:spPr>
          <a:xfrm>
            <a:off x="707136" y="1219200"/>
            <a:ext cx="3041904" cy="1754326"/>
          </a:xfrm>
          <a:prstGeom prst="rect">
            <a:avLst/>
          </a:prstGeom>
          <a:noFill/>
        </p:spPr>
        <p:txBody>
          <a:bodyPr wrap="square" rtlCol="0">
            <a:spAutoFit/>
          </a:bodyPr>
          <a:lstStyle/>
          <a:p>
            <a:r>
              <a:rPr lang="zh-CN" altLang="en-US" sz="1600">
                <a:solidFill>
                  <a:schemeClr val="bg1"/>
                </a:solidFill>
                <a:latin typeface="微软雅黑" panose="020B0503020204020204" pitchFamily="34" charset="-122"/>
                <a:ea typeface="微软雅黑" panose="020B0503020204020204" pitchFamily="34" charset="-122"/>
              </a:rPr>
              <a:t>基于</a:t>
            </a:r>
            <a:r>
              <a:rPr lang="en-US" altLang="zh-CN" sz="1600">
                <a:solidFill>
                  <a:schemeClr val="bg1"/>
                </a:solidFill>
                <a:latin typeface="微软雅黑" panose="020B0503020204020204" pitchFamily="34" charset="-122"/>
                <a:ea typeface="微软雅黑" panose="020B0503020204020204" pitchFamily="34" charset="-122"/>
              </a:rPr>
              <a:t>Istio</a:t>
            </a:r>
            <a:r>
              <a:rPr lang="zh-CN" altLang="en-US" sz="1600">
                <a:solidFill>
                  <a:schemeClr val="bg1"/>
                </a:solidFill>
                <a:latin typeface="微软雅黑" panose="020B0503020204020204" pitchFamily="34" charset="-122"/>
                <a:ea typeface="微软雅黑" panose="020B0503020204020204" pitchFamily="34" charset="-122"/>
              </a:rPr>
              <a:t>的双向 </a:t>
            </a:r>
            <a:r>
              <a:rPr lang="en-US" altLang="zh-CN" sz="1600">
                <a:solidFill>
                  <a:schemeClr val="bg1"/>
                </a:solidFill>
                <a:latin typeface="微软雅黑" panose="020B0503020204020204" pitchFamily="34" charset="-122"/>
                <a:ea typeface="微软雅黑" panose="020B0503020204020204" pitchFamily="34" charset="-122"/>
              </a:rPr>
              <a:t>TLS</a:t>
            </a:r>
            <a:r>
              <a:rPr lang="zh-CN" altLang="en-US" sz="1600">
                <a:solidFill>
                  <a:schemeClr val="bg1"/>
                </a:solidFill>
                <a:latin typeface="微软雅黑" panose="020B0503020204020204" pitchFamily="34" charset="-122"/>
                <a:ea typeface="微软雅黑" panose="020B0503020204020204" pitchFamily="34" charset="-122"/>
              </a:rPr>
              <a:t>的服务间身份认证功能</a:t>
            </a:r>
            <a:endParaRPr lang="en-US" altLang="zh-CN" sz="1600">
              <a:solidFill>
                <a:schemeClr val="bg1"/>
              </a:solidFill>
              <a:latin typeface="微软雅黑" panose="020B0503020204020204" pitchFamily="34" charset="-122"/>
              <a:ea typeface="微软雅黑" panose="020B0503020204020204" pitchFamily="34" charset="-122"/>
            </a:endParaRPr>
          </a:p>
          <a:p>
            <a:endParaRPr lang="en-US" altLang="zh-CN" sz="1600">
              <a:solidFill>
                <a:schemeClr val="bg1"/>
              </a:solidFill>
              <a:latin typeface="微软雅黑" panose="020B0503020204020204" pitchFamily="34" charset="-122"/>
              <a:ea typeface="微软雅黑" panose="020B0503020204020204" pitchFamily="34" charset="-122"/>
            </a:endParaRPr>
          </a:p>
          <a:p>
            <a:r>
              <a:rPr lang="zh-CN" altLang="en-US" sz="1600">
                <a:solidFill>
                  <a:schemeClr val="bg1"/>
                </a:solidFill>
                <a:latin typeface="微软雅黑" panose="020B0503020204020204" pitchFamily="34" charset="-122"/>
                <a:ea typeface="微软雅黑" panose="020B0503020204020204" pitchFamily="34" charset="-122"/>
              </a:rPr>
              <a:t>实现比翼平台内部服务之间的认证、传输流量加密</a:t>
            </a:r>
            <a:endParaRPr lang="en-US" altLang="zh-CN" sz="160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1400">
              <a:solidFill>
                <a:schemeClr val="bg1"/>
              </a:solidFill>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140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3BF84C3-9756-42FF-8598-FC4A1768D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8104" y="1219201"/>
            <a:ext cx="7360630" cy="3718560"/>
          </a:xfrm>
          <a:prstGeom prst="rect">
            <a:avLst/>
          </a:prstGeom>
        </p:spPr>
      </p:pic>
    </p:spTree>
    <p:extLst>
      <p:ext uri="{BB962C8B-B14F-4D97-AF65-F5344CB8AC3E}">
        <p14:creationId xmlns:p14="http://schemas.microsoft.com/office/powerpoint/2010/main" val="23233567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9C544AC-B970-4EEA-AC94-9E74056F11AC}"/>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562" r="5562"/>
          <a:stretch/>
        </p:blipFill>
        <p:spPr>
          <a:xfrm>
            <a:off x="0" y="0"/>
            <a:ext cx="12192000" cy="6858000"/>
          </a:xfrm>
          <a:prstGeom prst="rect">
            <a:avLst/>
          </a:prstGeom>
        </p:spPr>
      </p:pic>
      <p:sp>
        <p:nvSpPr>
          <p:cNvPr id="11" name="矩形 10"/>
          <p:cNvSpPr/>
          <p:nvPr/>
        </p:nvSpPr>
        <p:spPr>
          <a:xfrm>
            <a:off x="-6" y="2379786"/>
            <a:ext cx="12192003" cy="2074984"/>
          </a:xfrm>
          <a:prstGeom prst="rect">
            <a:avLst/>
          </a:prstGeom>
          <a:solidFill>
            <a:srgbClr val="050E2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C8194F05-1235-41A3-959A-88A3F0ABDEE5}"/>
              </a:ext>
            </a:extLst>
          </p:cNvPr>
          <p:cNvSpPr/>
          <p:nvPr/>
        </p:nvSpPr>
        <p:spPr>
          <a:xfrm>
            <a:off x="2618120" y="3013501"/>
            <a:ext cx="6955750" cy="830997"/>
          </a:xfrm>
          <a:prstGeom prst="rect">
            <a:avLst/>
          </a:prstGeom>
        </p:spPr>
        <p:txBody>
          <a:bodyPr wrap="none">
            <a:spAutoFit/>
          </a:bodyPr>
          <a:lstStyle/>
          <a:p>
            <a:pPr algn="ctr" defTabSz="685698"/>
            <a:r>
              <a:rPr lang="zh-CN" altLang="en-US" sz="4800" b="1" dirty="0">
                <a:solidFill>
                  <a:schemeClr val="bg1"/>
                </a:solidFill>
                <a:latin typeface="微软雅黑"/>
                <a:ea typeface="微软雅黑"/>
              </a:rPr>
              <a:t>演讲完毕，谢谢您的观看</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043" y="188066"/>
            <a:ext cx="1612739" cy="520841"/>
          </a:xfrm>
          <a:prstGeom prst="rect">
            <a:avLst/>
          </a:prstGeom>
        </p:spPr>
      </p:pic>
    </p:spTree>
    <p:extLst>
      <p:ext uri="{BB962C8B-B14F-4D97-AF65-F5344CB8AC3E}">
        <p14:creationId xmlns:p14="http://schemas.microsoft.com/office/powerpoint/2010/main" val="10351732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10.xml><?xml version="1.0" encoding="utf-8"?>
<p:tagLst xmlns:a="http://schemas.openxmlformats.org/drawingml/2006/main" xmlns:r="http://schemas.openxmlformats.org/officeDocument/2006/relationships" xmlns:p="http://schemas.openxmlformats.org/presentationml/2006/main">
  <p:tag name="TIMING" val="|0.9"/>
</p:tagLst>
</file>

<file path=ppt/tags/tag11.xml><?xml version="1.0" encoding="utf-8"?>
<p:tagLst xmlns:a="http://schemas.openxmlformats.org/drawingml/2006/main" xmlns:r="http://schemas.openxmlformats.org/officeDocument/2006/relationships" xmlns:p="http://schemas.openxmlformats.org/presentationml/2006/main">
  <p:tag name="TIMING" val="|0.9"/>
</p:tagLst>
</file>

<file path=ppt/tags/tag12.xml><?xml version="1.0" encoding="utf-8"?>
<p:tagLst xmlns:a="http://schemas.openxmlformats.org/drawingml/2006/main" xmlns:r="http://schemas.openxmlformats.org/officeDocument/2006/relationships" xmlns:p="http://schemas.openxmlformats.org/presentationml/2006/main">
  <p:tag name="TIMING" val="|0.9"/>
</p:tagLst>
</file>

<file path=ppt/tags/tag13.xml><?xml version="1.0" encoding="utf-8"?>
<p:tagLst xmlns:a="http://schemas.openxmlformats.org/drawingml/2006/main" xmlns:r="http://schemas.openxmlformats.org/officeDocument/2006/relationships" xmlns:p="http://schemas.openxmlformats.org/presentationml/2006/main">
  <p:tag name="TIMING" val="|0.9"/>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0.9"/>
</p:tagLst>
</file>

<file path=ppt/tags/tag16.xml><?xml version="1.0" encoding="utf-8"?>
<p:tagLst xmlns:a="http://schemas.openxmlformats.org/drawingml/2006/main" xmlns:r="http://schemas.openxmlformats.org/officeDocument/2006/relationships" xmlns:p="http://schemas.openxmlformats.org/presentationml/2006/main">
  <p:tag name="TIMING" val="|0.9"/>
</p:tagLst>
</file>

<file path=ppt/tags/tag17.xml><?xml version="1.0" encoding="utf-8"?>
<p:tagLst xmlns:a="http://schemas.openxmlformats.org/drawingml/2006/main" xmlns:r="http://schemas.openxmlformats.org/officeDocument/2006/relationships" xmlns:p="http://schemas.openxmlformats.org/presentationml/2006/main">
  <p:tag name="TIMING" val="|0.9"/>
</p:tagLst>
</file>

<file path=ppt/tags/tag18.xml><?xml version="1.0" encoding="utf-8"?>
<p:tagLst xmlns:a="http://schemas.openxmlformats.org/drawingml/2006/main" xmlns:r="http://schemas.openxmlformats.org/officeDocument/2006/relationships" xmlns:p="http://schemas.openxmlformats.org/presentationml/2006/main">
  <p:tag name="TIMING" val="|0.9"/>
</p:tagLst>
</file>

<file path=ppt/tags/tag19.xml><?xml version="1.0" encoding="utf-8"?>
<p:tagLst xmlns:a="http://schemas.openxmlformats.org/drawingml/2006/main" xmlns:r="http://schemas.openxmlformats.org/officeDocument/2006/relationships" xmlns:p="http://schemas.openxmlformats.org/presentationml/2006/main">
  <p:tag name="TIMING" val="|0.9"/>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20.xml><?xml version="1.0" encoding="utf-8"?>
<p:tagLst xmlns:a="http://schemas.openxmlformats.org/drawingml/2006/main" xmlns:r="http://schemas.openxmlformats.org/officeDocument/2006/relationships" xmlns:p="http://schemas.openxmlformats.org/presentationml/2006/main">
  <p:tag name="TIMING" val="|0.9"/>
</p:tagLst>
</file>

<file path=ppt/tags/tag21.xml><?xml version="1.0" encoding="utf-8"?>
<p:tagLst xmlns:a="http://schemas.openxmlformats.org/drawingml/2006/main" xmlns:r="http://schemas.openxmlformats.org/officeDocument/2006/relationships" xmlns:p="http://schemas.openxmlformats.org/presentationml/2006/main">
  <p:tag name="TIMING" val="|0.9"/>
</p:tagLst>
</file>

<file path=ppt/tags/tag22.xml><?xml version="1.0" encoding="utf-8"?>
<p:tagLst xmlns:a="http://schemas.openxmlformats.org/drawingml/2006/main" xmlns:r="http://schemas.openxmlformats.org/officeDocument/2006/relationships" xmlns:p="http://schemas.openxmlformats.org/presentationml/2006/main">
  <p:tag name="TIMING" val="|0.9"/>
</p:tagLst>
</file>

<file path=ppt/tags/tag23.xml><?xml version="1.0" encoding="utf-8"?>
<p:tagLst xmlns:a="http://schemas.openxmlformats.org/drawingml/2006/main" xmlns:r="http://schemas.openxmlformats.org/officeDocument/2006/relationships" xmlns:p="http://schemas.openxmlformats.org/presentationml/2006/main">
  <p:tag name="TIMING" val="|0.9"/>
</p:tagLst>
</file>

<file path=ppt/tags/tag24.xml><?xml version="1.0" encoding="utf-8"?>
<p:tagLst xmlns:a="http://schemas.openxmlformats.org/drawingml/2006/main" xmlns:r="http://schemas.openxmlformats.org/officeDocument/2006/relationships" xmlns:p="http://schemas.openxmlformats.org/presentationml/2006/main">
  <p:tag name="TIMING" val="|0.9"/>
</p:tagLst>
</file>

<file path=ppt/tags/tag25.xml><?xml version="1.0" encoding="utf-8"?>
<p:tagLst xmlns:a="http://schemas.openxmlformats.org/drawingml/2006/main" xmlns:r="http://schemas.openxmlformats.org/officeDocument/2006/relationships" xmlns:p="http://schemas.openxmlformats.org/presentationml/2006/main">
  <p:tag name="TIMING" val="|0.9"/>
</p:tagLst>
</file>

<file path=ppt/tags/tag26.xml><?xml version="1.0" encoding="utf-8"?>
<p:tagLst xmlns:a="http://schemas.openxmlformats.org/drawingml/2006/main" xmlns:r="http://schemas.openxmlformats.org/officeDocument/2006/relationships" xmlns:p="http://schemas.openxmlformats.org/presentationml/2006/main">
  <p:tag name="TIMING" val="|0.9"/>
</p:tagLst>
</file>

<file path=ppt/tags/tag27.xml><?xml version="1.0" encoding="utf-8"?>
<p:tagLst xmlns:a="http://schemas.openxmlformats.org/drawingml/2006/main" xmlns:r="http://schemas.openxmlformats.org/officeDocument/2006/relationships" xmlns:p="http://schemas.openxmlformats.org/presentationml/2006/main">
  <p:tag name="TIMING" val="|0.9"/>
</p:tagLst>
</file>

<file path=ppt/tags/tag28.xml><?xml version="1.0" encoding="utf-8"?>
<p:tagLst xmlns:a="http://schemas.openxmlformats.org/drawingml/2006/main" xmlns:r="http://schemas.openxmlformats.org/officeDocument/2006/relationships" xmlns:p="http://schemas.openxmlformats.org/presentationml/2006/main">
  <p:tag name="TIMING" val="|0.9"/>
</p:tagLst>
</file>

<file path=ppt/tags/tag29.xml><?xml version="1.0" encoding="utf-8"?>
<p:tagLst xmlns:a="http://schemas.openxmlformats.org/drawingml/2006/main" xmlns:r="http://schemas.openxmlformats.org/officeDocument/2006/relationships" xmlns:p="http://schemas.openxmlformats.org/presentationml/2006/main">
  <p:tag name="TIMING" val="|0.9"/>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ags/tag30.xml><?xml version="1.0" encoding="utf-8"?>
<p:tagLst xmlns:a="http://schemas.openxmlformats.org/drawingml/2006/main" xmlns:r="http://schemas.openxmlformats.org/officeDocument/2006/relationships" xmlns:p="http://schemas.openxmlformats.org/presentationml/2006/main">
  <p:tag name="TIMING" val="|0.9"/>
</p:tagLst>
</file>

<file path=ppt/tags/tag4.xml><?xml version="1.0" encoding="utf-8"?>
<p:tagLst xmlns:a="http://schemas.openxmlformats.org/drawingml/2006/main" xmlns:r="http://schemas.openxmlformats.org/officeDocument/2006/relationships" xmlns:p="http://schemas.openxmlformats.org/presentationml/2006/main">
  <p:tag name="TIMING" val="|12.6|0.1|0.8|17.1"/>
</p:tagLst>
</file>

<file path=ppt/tags/tag5.xml><?xml version="1.0" encoding="utf-8"?>
<p:tagLst xmlns:a="http://schemas.openxmlformats.org/drawingml/2006/main" xmlns:r="http://schemas.openxmlformats.org/officeDocument/2006/relationships" xmlns:p="http://schemas.openxmlformats.org/presentationml/2006/main">
  <p:tag name="TIMING" val="|12.6|0.1|0.8|17.1"/>
</p:tagLst>
</file>

<file path=ppt/tags/tag6.xml><?xml version="1.0" encoding="utf-8"?>
<p:tagLst xmlns:a="http://schemas.openxmlformats.org/drawingml/2006/main" xmlns:r="http://schemas.openxmlformats.org/officeDocument/2006/relationships" xmlns:p="http://schemas.openxmlformats.org/presentationml/2006/main">
  <p:tag name="TIMING" val="|0.9"/>
</p:tagLst>
</file>

<file path=ppt/tags/tag7.xml><?xml version="1.0" encoding="utf-8"?>
<p:tagLst xmlns:a="http://schemas.openxmlformats.org/drawingml/2006/main" xmlns:r="http://schemas.openxmlformats.org/officeDocument/2006/relationships" xmlns:p="http://schemas.openxmlformats.org/presentationml/2006/main">
  <p:tag name="TIMING" val="|0.9"/>
</p:tagLst>
</file>

<file path=ppt/tags/tag8.xml><?xml version="1.0" encoding="utf-8"?>
<p:tagLst xmlns:a="http://schemas.openxmlformats.org/drawingml/2006/main" xmlns:r="http://schemas.openxmlformats.org/officeDocument/2006/relationships" xmlns:p="http://schemas.openxmlformats.org/presentationml/2006/main">
  <p:tag name="TIMING" val="|0.9"/>
</p:tagLst>
</file>

<file path=ppt/tags/tag9.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TotalTime>
  <Words>6727</Words>
  <Application>Microsoft Office PowerPoint</Application>
  <PresentationFormat>宽屏</PresentationFormat>
  <Paragraphs>763</Paragraphs>
  <Slides>94</Slides>
  <Notes>76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94</vt:i4>
      </vt:variant>
    </vt:vector>
  </HeadingPairs>
  <TitlesOfParts>
    <vt:vector size="100" baseType="lpstr">
      <vt:lpstr>等线</vt:lpstr>
      <vt:lpstr>等线 Light</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fangang meng</dc:creator>
  <cp:lastModifiedBy>admin</cp:lastModifiedBy>
  <cp:revision>796</cp:revision>
  <dcterms:created xsi:type="dcterms:W3CDTF">2019-05-16T00:46:35Z</dcterms:created>
  <dcterms:modified xsi:type="dcterms:W3CDTF">2020-06-17T01:30:57Z</dcterms:modified>
</cp:coreProperties>
</file>